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60" r:id="rId2"/>
  </p:sldIdLst>
  <p:sldSz cx="7556500" cy="10693400"/>
  <p:notesSz cx="7556500" cy="10693400"/>
  <p:custDataLst>
    <p:tags r:id="rId4"/>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23" userDrawn="1">
          <p15:clr>
            <a:srgbClr val="A4A3A4"/>
          </p15:clr>
        </p15:guide>
        <p15:guide id="2" pos="221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57" autoAdjust="0"/>
    <p:restoredTop sz="95681" autoAdjust="0"/>
  </p:normalViewPr>
  <p:slideViewPr>
    <p:cSldViewPr showGuides="1">
      <p:cViewPr>
        <p:scale>
          <a:sx n="183" d="100"/>
          <a:sy n="183" d="100"/>
        </p:scale>
        <p:origin x="1792" y="-1232"/>
      </p:cViewPr>
      <p:guideLst>
        <p:guide orient="horz" pos="2923"/>
        <p:guide pos="221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274483" cy="536527"/>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280268" y="0"/>
            <a:ext cx="3274483" cy="536527"/>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2024/5/20</a:t>
            </a:fld>
            <a:endParaRPr lang="zh-CN" altLang="en-US"/>
          </a:p>
        </p:txBody>
      </p:sp>
      <p:sp>
        <p:nvSpPr>
          <p:cNvPr id="4" name="幻灯片图像占位符 3"/>
          <p:cNvSpPr>
            <a:spLocks noGrp="1" noRot="1" noChangeAspect="1"/>
          </p:cNvSpPr>
          <p:nvPr>
            <p:ph type="sldImg" idx="2"/>
          </p:nvPr>
        </p:nvSpPr>
        <p:spPr>
          <a:xfrm>
            <a:off x="570230" y="1336675"/>
            <a:ext cx="6416040" cy="3609023"/>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55650" y="5146199"/>
            <a:ext cx="6045200" cy="4210526"/>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10156874"/>
            <a:ext cx="3274483" cy="536526"/>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280268" y="10156874"/>
            <a:ext cx="3274483" cy="536526"/>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4196032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2503488" y="1336675"/>
            <a:ext cx="2549525" cy="3608388"/>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288187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000" b="0" i="0">
                <a:solidFill>
                  <a:srgbClr val="2D3092"/>
                </a:solidFill>
                <a:latin typeface="宋体" panose="02010600030101010101" pitchFamily="2" charset="-122"/>
                <a:cs typeface="宋体" panose="02010600030101010101" pitchFamily="2" charset="-122"/>
              </a:defRPr>
            </a:lvl1pPr>
          </a:lstStyle>
          <a:p>
            <a:pPr marL="12700">
              <a:lnSpc>
                <a:spcPts val="1160"/>
              </a:lnSpc>
            </a:pPr>
            <a:r>
              <a:rPr dirty="0"/>
              <a:t>+86 131 5652</a:t>
            </a:r>
            <a:r>
              <a:rPr spc="-95" dirty="0"/>
              <a:t> </a:t>
            </a:r>
            <a:r>
              <a:rPr dirty="0"/>
              <a:t>8630</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defRPr sz="1000" b="0" i="0">
                <a:solidFill>
                  <a:srgbClr val="2D3092"/>
                </a:solidFill>
                <a:latin typeface="宋体" panose="02010600030101010101" pitchFamily="2" charset="-122"/>
                <a:cs typeface="宋体" panose="02010600030101010101" pitchFamily="2" charset="-122"/>
              </a:defRPr>
            </a:lvl1pPr>
          </a:lstStyle>
          <a:p>
            <a:pPr marL="12700">
              <a:lnSpc>
                <a:spcPts val="1160"/>
              </a:lnSpc>
            </a:pPr>
            <a:r>
              <a:rPr dirty="0"/>
              <a:t>+86 131 5652</a:t>
            </a:r>
            <a:r>
              <a:rPr spc="-95" dirty="0"/>
              <a:t> </a:t>
            </a:r>
            <a:r>
              <a:rPr dirty="0"/>
              <a:t>8630</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74666" y="624078"/>
            <a:ext cx="7013516" cy="452119"/>
          </a:xfrm>
          <a:prstGeom prst="rect">
            <a:avLst/>
          </a:prstGeom>
        </p:spPr>
        <p:txBody>
          <a:bodyPr lIns="0" tIns="0" rIns="0" bIns="0"/>
          <a:lstStyle>
            <a:lvl1pPr>
              <a:defRPr sz="2800" b="0" i="0" u="heavy">
                <a:solidFill>
                  <a:srgbClr val="C1272C"/>
                </a:solidFill>
                <a:latin typeface="华文行楷" panose="02010800040101010101" charset="-122"/>
                <a:cs typeface="华文行楷" panose="02010800040101010101" charset="-122"/>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00" b="0" i="0">
                <a:solidFill>
                  <a:srgbClr val="2D3092"/>
                </a:solidFill>
                <a:latin typeface="宋体" panose="02010600030101010101" pitchFamily="2" charset="-122"/>
                <a:cs typeface="宋体" panose="02010600030101010101" pitchFamily="2" charset="-122"/>
              </a:defRPr>
            </a:lvl1pPr>
          </a:lstStyle>
          <a:p>
            <a:pPr marL="12700">
              <a:lnSpc>
                <a:spcPts val="1160"/>
              </a:lnSpc>
            </a:pPr>
            <a:r>
              <a:rPr dirty="0"/>
              <a:t>+86 131 5652</a:t>
            </a:r>
            <a:r>
              <a:rPr spc="-95" dirty="0"/>
              <a:t> </a:t>
            </a:r>
            <a:r>
              <a:rPr dirty="0"/>
              <a:t>8630</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74666" y="624078"/>
            <a:ext cx="7013516" cy="452119"/>
          </a:xfrm>
          <a:prstGeom prst="rect">
            <a:avLst/>
          </a:prstGeom>
        </p:spPr>
        <p:txBody>
          <a:bodyPr lIns="0" tIns="0" rIns="0" bIns="0"/>
          <a:lstStyle>
            <a:lvl1pPr>
              <a:defRPr sz="2800" b="0" i="0" u="heavy">
                <a:solidFill>
                  <a:srgbClr val="C1272C"/>
                </a:solidFill>
                <a:latin typeface="华文行楷" panose="02010800040101010101" charset="-122"/>
                <a:cs typeface="华文行楷" panose="02010800040101010101" charset="-122"/>
              </a:defRPr>
            </a:lvl1pPr>
          </a:lstStyle>
          <a:p>
            <a:endParaRPr/>
          </a:p>
        </p:txBody>
      </p:sp>
      <p:sp>
        <p:nvSpPr>
          <p:cNvPr id="3" name="Holder 3"/>
          <p:cNvSpPr>
            <a:spLocks noGrp="1"/>
          </p:cNvSpPr>
          <p:nvPr>
            <p:ph type="ftr" sz="quarter" idx="5"/>
          </p:nvPr>
        </p:nvSpPr>
        <p:spPr/>
        <p:txBody>
          <a:bodyPr lIns="0" tIns="0" rIns="0" bIns="0"/>
          <a:lstStyle>
            <a:lvl1pPr>
              <a:defRPr sz="1000" b="0" i="0">
                <a:solidFill>
                  <a:srgbClr val="2D3092"/>
                </a:solidFill>
                <a:latin typeface="宋体" panose="02010600030101010101" pitchFamily="2" charset="-122"/>
                <a:cs typeface="宋体" panose="02010600030101010101" pitchFamily="2" charset="-122"/>
              </a:defRPr>
            </a:lvl1pPr>
          </a:lstStyle>
          <a:p>
            <a:pPr marL="12700">
              <a:lnSpc>
                <a:spcPts val="1160"/>
              </a:lnSpc>
            </a:pPr>
            <a:r>
              <a:rPr dirty="0"/>
              <a:t>+86 131 5652</a:t>
            </a:r>
            <a:r>
              <a:rPr spc="-95" dirty="0"/>
              <a:t> </a:t>
            </a:r>
            <a:r>
              <a:rPr dirty="0"/>
              <a:t>8630</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000" b="0" i="0">
                <a:solidFill>
                  <a:srgbClr val="2D3092"/>
                </a:solidFill>
                <a:latin typeface="宋体" panose="02010600030101010101" pitchFamily="2" charset="-122"/>
                <a:cs typeface="宋体" panose="02010600030101010101" pitchFamily="2" charset="-122"/>
              </a:defRPr>
            </a:lvl1pPr>
          </a:lstStyle>
          <a:p>
            <a:pPr marL="12700">
              <a:lnSpc>
                <a:spcPts val="1160"/>
              </a:lnSpc>
            </a:pPr>
            <a:r>
              <a:rPr dirty="0"/>
              <a:t>+86 131 5652</a:t>
            </a:r>
            <a:r>
              <a:rPr spc="-95" dirty="0"/>
              <a:t> </a:t>
            </a:r>
            <a:r>
              <a:rPr dirty="0"/>
              <a:t>8630</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alphaModFix amt="30000"/>
            <a:lum/>
          </a:blip>
          <a:srcRect/>
          <a:tile tx="0" ty="0" sx="100000" sy="100000" flip="none" algn="tl"/>
        </a:blipFill>
        <a:effectLst/>
      </p:bgPr>
    </p:bg>
    <p:spTree>
      <p:nvGrpSpPr>
        <p:cNvPr id="1" name=""/>
        <p:cNvGrpSpPr/>
        <p:nvPr/>
      </p:nvGrpSpPr>
      <p:grpSpPr>
        <a:xfrm>
          <a:off x="0" y="0"/>
          <a:ext cx="0" cy="0"/>
          <a:chOff x="0" y="0"/>
          <a:chExt cx="0" cy="0"/>
        </a:xfrm>
      </p:grpSpPr>
      <p:sp>
        <p:nvSpPr>
          <p:cNvPr id="17" name="bk object 17"/>
          <p:cNvSpPr/>
          <p:nvPr/>
        </p:nvSpPr>
        <p:spPr>
          <a:xfrm>
            <a:off x="2244089" y="828256"/>
            <a:ext cx="41122" cy="9681184"/>
          </a:xfrm>
          <a:prstGeom prst="rect">
            <a:avLst/>
          </a:prstGeom>
          <a:blipFill>
            <a:blip r:embed="rId8" cstate="print">
              <a:duotone>
                <a:prstClr val="black"/>
                <a:schemeClr val="tx2">
                  <a:tint val="45000"/>
                  <a:satMod val="400000"/>
                </a:schemeClr>
              </a:duotone>
              <a:extLst>
                <a:ext uri="{BEBA8EAE-BF5A-486C-A8C5-ECC9F3942E4B}">
                  <a14:imgProps xmlns:a14="http://schemas.microsoft.com/office/drawing/2010/main">
                    <a14:imgLayer r:embed="rId9">
                      <a14:imgEffect>
                        <a14:artisticPastelsSmooth/>
                      </a14:imgEffect>
                    </a14:imgLayer>
                  </a14:imgProps>
                </a:ext>
              </a:extLst>
            </a:blip>
            <a:stretch>
              <a:fillRect/>
            </a:stretch>
          </a:blipFill>
        </p:spPr>
        <p:txBody>
          <a:bodyPr wrap="square" lIns="0" tIns="0" rIns="0" bIns="0" rtlCol="0"/>
          <a:lstStyle/>
          <a:p>
            <a:endParaRPr/>
          </a:p>
        </p:txBody>
      </p:sp>
      <p:sp>
        <p:nvSpPr>
          <p:cNvPr id="18" name="bk object 18"/>
          <p:cNvSpPr/>
          <p:nvPr/>
        </p:nvSpPr>
        <p:spPr>
          <a:xfrm>
            <a:off x="2223523" y="746007"/>
            <a:ext cx="0" cy="9681210"/>
          </a:xfrm>
          <a:custGeom>
            <a:avLst/>
            <a:gdLst/>
            <a:ahLst/>
            <a:cxnLst/>
            <a:rect l="l" t="t" r="r" b="b"/>
            <a:pathLst>
              <a:path h="9681210">
                <a:moveTo>
                  <a:pt x="0" y="0"/>
                </a:moveTo>
                <a:lnTo>
                  <a:pt x="0" y="9681197"/>
                </a:lnTo>
              </a:path>
            </a:pathLst>
          </a:custGeom>
          <a:ln w="38100">
            <a:solidFill>
              <a:schemeClr val="tx2">
                <a:lumMod val="75000"/>
              </a:schemeClr>
            </a:solidFill>
          </a:ln>
        </p:spPr>
        <p:txBody>
          <a:bodyPr wrap="square" lIns="0" tIns="0" rIns="0" bIns="0" rtlCol="0"/>
          <a:lstStyle/>
          <a:p>
            <a:endParaRPr/>
          </a:p>
        </p:txBody>
      </p:sp>
      <p:sp>
        <p:nvSpPr>
          <p:cNvPr id="4" name="Holder 4"/>
          <p:cNvSpPr>
            <a:spLocks noGrp="1"/>
          </p:cNvSpPr>
          <p:nvPr>
            <p:ph type="ftr" sz="quarter" idx="5"/>
          </p:nvPr>
        </p:nvSpPr>
        <p:spPr>
          <a:xfrm>
            <a:off x="353677" y="10284287"/>
            <a:ext cx="1104900" cy="152400"/>
          </a:xfrm>
          <a:prstGeom prst="rect">
            <a:avLst/>
          </a:prstGeom>
        </p:spPr>
        <p:txBody>
          <a:bodyPr wrap="square" lIns="0" tIns="0" rIns="0" bIns="0">
            <a:spAutoFit/>
          </a:bodyPr>
          <a:lstStyle>
            <a:lvl1pPr>
              <a:defRPr sz="1000" b="0" i="0">
                <a:solidFill>
                  <a:srgbClr val="2D3092"/>
                </a:solidFill>
                <a:latin typeface="宋体" panose="02010600030101010101" pitchFamily="2" charset="-122"/>
                <a:cs typeface="宋体" panose="02010600030101010101" pitchFamily="2" charset="-122"/>
              </a:defRPr>
            </a:lvl1pPr>
          </a:lstStyle>
          <a:p>
            <a:pPr marL="12700">
              <a:lnSpc>
                <a:spcPts val="1160"/>
              </a:lnSpc>
            </a:pPr>
            <a:r>
              <a:rPr dirty="0"/>
              <a:t>+86 131 5652</a:t>
            </a:r>
            <a:r>
              <a:rPr spc="-95" dirty="0"/>
              <a:t> </a:t>
            </a:r>
            <a:r>
              <a:rPr dirty="0"/>
              <a:t>8630</a:t>
            </a: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5/20/24</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image" Target="../media/image3.jpeg"/><Relationship Id="rId7" Type="http://schemas.openxmlformats.org/officeDocument/2006/relationships/hyperlink" Target="https://ecosm2024.dlut.edu.cn/" TargetMode="External"/><Relationship Id="rId12" Type="http://schemas.openxmlformats.org/officeDocument/2006/relationships/image" Target="../media/image8.tiff"/><Relationship Id="rId2" Type="http://schemas.openxmlformats.org/officeDocument/2006/relationships/notesSlide" Target="../notesSlides/notesSlide1.xml"/><Relationship Id="rId16"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hyperlink" Target="mailto:pmc@lboro.ac.uk" TargetMode="External"/><Relationship Id="rId11" Type="http://schemas.openxmlformats.org/officeDocument/2006/relationships/image" Target="../media/image7.tiff"/><Relationship Id="rId5" Type="http://schemas.openxmlformats.org/officeDocument/2006/relationships/hyperlink" Target="mailto:PMC2024@dlut.edu.cn" TargetMode="External"/><Relationship Id="rId15" Type="http://schemas.openxmlformats.org/officeDocument/2006/relationships/image" Target="../media/image11.png"/><Relationship Id="rId10" Type="http://schemas.openxmlformats.org/officeDocument/2006/relationships/image" Target="../media/image6.tiff"/><Relationship Id="rId4" Type="http://schemas.openxmlformats.org/officeDocument/2006/relationships/hyperlink" Target="https://pmc-conference.com/" TargetMode="External"/><Relationship Id="rId9" Type="http://schemas.openxmlformats.org/officeDocument/2006/relationships/image" Target="../media/image5.pn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0000"/>
          </a:blip>
          <a:srcRect/>
          <a:tile tx="0" ty="0" sx="100000" sy="100000" flip="none" algn="tl"/>
        </a:blipFill>
        <a:effectLst/>
      </p:bgPr>
    </p:bg>
    <p:spTree>
      <p:nvGrpSpPr>
        <p:cNvPr id="1" name=""/>
        <p:cNvGrpSpPr/>
        <p:nvPr/>
      </p:nvGrpSpPr>
      <p:grpSpPr>
        <a:xfrm>
          <a:off x="0" y="0"/>
          <a:ext cx="0" cy="0"/>
          <a:chOff x="0" y="0"/>
          <a:chExt cx="0" cy="0"/>
        </a:xfrm>
      </p:grpSpPr>
      <p:sp>
        <p:nvSpPr>
          <p:cNvPr id="35" name="Rectangle: Rounded Corners 3">
            <a:extLst>
              <a:ext uri="{FF2B5EF4-FFF2-40B4-BE49-F238E27FC236}">
                <a16:creationId xmlns:a16="http://schemas.microsoft.com/office/drawing/2014/main" id="{2A7C9B93-8508-AC44-9892-949E19EF6487}"/>
              </a:ext>
            </a:extLst>
          </p:cNvPr>
          <p:cNvSpPr/>
          <p:nvPr/>
        </p:nvSpPr>
        <p:spPr>
          <a:xfrm>
            <a:off x="0" y="-8153"/>
            <a:ext cx="7518146" cy="498012"/>
          </a:xfrm>
          <a:prstGeom prst="roundRect">
            <a:avLst/>
          </a:prstGeom>
          <a:solidFill>
            <a:srgbClr val="9900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object 9"/>
          <p:cNvSpPr txBox="1"/>
          <p:nvPr/>
        </p:nvSpPr>
        <p:spPr>
          <a:xfrm>
            <a:off x="2877751" y="6282569"/>
            <a:ext cx="4554855" cy="1613322"/>
          </a:xfrm>
          <a:prstGeom prst="rect">
            <a:avLst/>
          </a:prstGeom>
        </p:spPr>
        <p:txBody>
          <a:bodyPr vert="horz" wrap="square" lIns="0" tIns="12700" rIns="0" bIns="0" rtlCol="0">
            <a:noAutofit/>
          </a:bodyPr>
          <a:lstStyle/>
          <a:p>
            <a:pPr marL="12700" marR="5080" algn="just">
              <a:lnSpc>
                <a:spcPct val="100000"/>
              </a:lnSpc>
              <a:buClrTx/>
              <a:buSzTx/>
              <a:buFontTx/>
            </a:pPr>
            <a:r>
              <a:rPr lang="en-US" sz="1000" b="1" u="sng" dirty="0">
                <a:solidFill>
                  <a:srgbClr val="0000FF"/>
                </a:solidFill>
                <a:latin typeface="Times New Roman" panose="02020603050405020304" pitchFamily="18" charset="0"/>
                <a:cs typeface="Times New Roman" panose="02020603050405020304" pitchFamily="18" charset="0"/>
              </a:rPr>
              <a:t>PMC 2024</a:t>
            </a:r>
            <a:r>
              <a:rPr lang="en-US" sz="1000" dirty="0">
                <a:solidFill>
                  <a:srgbClr val="0000FF"/>
                </a:solidFill>
                <a:latin typeface="Times New Roman" panose="02020603050405020304" pitchFamily="18" charset="0"/>
                <a:cs typeface="Times New Roman" panose="02020603050405020304" pitchFamily="18" charset="0"/>
              </a:rPr>
              <a:t> </a:t>
            </a:r>
            <a:r>
              <a:rPr lang="en-US" altLang="zh-CN" sz="1000" dirty="0">
                <a:latin typeface="Times New Roman" panose="02020603050405020304" pitchFamily="18" charset="0"/>
                <a:cs typeface="Times New Roman" panose="02020603050405020304" pitchFamily="18" charset="0"/>
              </a:rPr>
              <a:t>invites full papers describing original and yet unpublished work. All papers</a:t>
            </a:r>
          </a:p>
          <a:p>
            <a:pPr marL="12700" marR="5080" algn="just">
              <a:lnSpc>
                <a:spcPct val="100000"/>
              </a:lnSpc>
              <a:buClrTx/>
              <a:buSzTx/>
              <a:buFontTx/>
            </a:pPr>
            <a:r>
              <a:rPr lang="en-US" altLang="zh-CN" sz="1000" dirty="0">
                <a:latin typeface="Times New Roman" panose="02020603050405020304" pitchFamily="18" charset="0"/>
                <a:cs typeface="Times New Roman" panose="02020603050405020304" pitchFamily="18" charset="0"/>
              </a:rPr>
              <a:t>must include title, complete contact information for all authors, abstract, and keywords</a:t>
            </a:r>
          </a:p>
          <a:p>
            <a:pPr marL="12700" marR="5080" algn="just">
              <a:lnSpc>
                <a:spcPct val="100000"/>
              </a:lnSpc>
              <a:buClrTx/>
              <a:buSzTx/>
              <a:buFontTx/>
            </a:pPr>
            <a:r>
              <a:rPr lang="en-US" altLang="zh-CN" sz="1000" dirty="0">
                <a:latin typeface="Times New Roman" panose="02020603050405020304" pitchFamily="18" charset="0"/>
                <a:cs typeface="Times New Roman" panose="02020603050405020304" pitchFamily="18" charset="0"/>
              </a:rPr>
              <a:t>on the cover page. Research papers reporting on new development of powertrains for</a:t>
            </a:r>
          </a:p>
          <a:p>
            <a:pPr marL="12700" marR="5080" algn="just"/>
            <a:r>
              <a:rPr lang="en-US" altLang="zh-CN" sz="1000" dirty="0">
                <a:latin typeface="Times New Roman" panose="02020603050405020304" pitchFamily="18" charset="0"/>
                <a:cs typeface="Times New Roman" panose="02020603050405020304" pitchFamily="18" charset="0"/>
              </a:rPr>
              <a:t>conventional, hybrid and electric vehicles, while industry and development papers reporting on actual developments of technology, products, systems and solutions. In addition, PMC (</a:t>
            </a:r>
            <a:r>
              <a:rPr lang="en-GB" sz="1000" dirty="0">
                <a:latin typeface="Times New Roman" panose="02020603050405020304" pitchFamily="18" charset="0"/>
                <a:cs typeface="Times New Roman" panose="02020603050405020304" pitchFamily="18" charset="0"/>
                <a:hlinkClick r:id="rId4"/>
              </a:rPr>
              <a:t>https://pmc-conference.com</a:t>
            </a:r>
            <a:r>
              <a:rPr lang="en-US" altLang="zh-CN" sz="1000" dirty="0">
                <a:latin typeface="Times New Roman" panose="02020603050405020304" pitchFamily="18" charset="0"/>
                <a:cs typeface="Times New Roman" panose="02020603050405020304" pitchFamily="18" charset="0"/>
              </a:rPr>
              <a:t>)</a:t>
            </a:r>
            <a:r>
              <a:rPr lang="zh-CN" altLang="en-US" sz="1000" dirty="0">
                <a:latin typeface="Times New Roman" panose="02020603050405020304" pitchFamily="18" charset="0"/>
                <a:cs typeface="Times New Roman" panose="02020603050405020304" pitchFamily="18" charset="0"/>
              </a:rPr>
              <a:t> </a:t>
            </a:r>
            <a:r>
              <a:rPr lang="en-US" altLang="zh-CN" sz="1000" dirty="0">
                <a:latin typeface="Times New Roman" panose="02020603050405020304" pitchFamily="18" charset="0"/>
                <a:cs typeface="Times New Roman" panose="02020603050405020304" pitchFamily="18" charset="0"/>
              </a:rPr>
              <a:t>will invite keynotes, organize workshop and panels. Best papers will be selected for award.</a:t>
            </a:r>
            <a:r>
              <a:rPr lang="zh-CN" altLang="en-US" sz="1000" dirty="0">
                <a:latin typeface="Times New Roman" panose="02020603050405020304" pitchFamily="18" charset="0"/>
                <a:cs typeface="Times New Roman" panose="02020603050405020304" pitchFamily="18" charset="0"/>
              </a:rPr>
              <a:t> </a:t>
            </a:r>
            <a:r>
              <a:rPr lang="en-US" altLang="zh-CN" sz="1000" dirty="0">
                <a:latin typeface="Times New Roman" panose="02020603050405020304" pitchFamily="18" charset="0"/>
                <a:cs typeface="Times New Roman" panose="02020603050405020304" pitchFamily="18" charset="0"/>
              </a:rPr>
              <a:t>All</a:t>
            </a:r>
            <a:r>
              <a:rPr lang="zh-CN" altLang="en-US" sz="1000" dirty="0">
                <a:latin typeface="Times New Roman" panose="02020603050405020304" pitchFamily="18" charset="0"/>
                <a:cs typeface="Times New Roman" panose="02020603050405020304" pitchFamily="18" charset="0"/>
              </a:rPr>
              <a:t> </a:t>
            </a:r>
            <a:r>
              <a:rPr lang="en-US" altLang="zh-CN" sz="1000" dirty="0">
                <a:latin typeface="Times New Roman" panose="02020603050405020304" pitchFamily="18" charset="0"/>
                <a:cs typeface="Times New Roman" panose="02020603050405020304" pitchFamily="18" charset="0"/>
              </a:rPr>
              <a:t>the</a:t>
            </a:r>
            <a:r>
              <a:rPr lang="zh-CN" altLang="en-US" sz="1000" dirty="0">
                <a:latin typeface="Times New Roman" panose="02020603050405020304" pitchFamily="18" charset="0"/>
                <a:cs typeface="Times New Roman" panose="02020603050405020304" pitchFamily="18" charset="0"/>
              </a:rPr>
              <a:t> </a:t>
            </a:r>
            <a:r>
              <a:rPr lang="en-US" altLang="zh-CN" sz="1000" dirty="0">
                <a:latin typeface="Times New Roman" panose="02020603050405020304" pitchFamily="18" charset="0"/>
                <a:cs typeface="Times New Roman" panose="02020603050405020304" pitchFamily="18" charset="0"/>
              </a:rPr>
              <a:t>registration</a:t>
            </a:r>
            <a:r>
              <a:rPr lang="zh-CN" altLang="en-US" sz="1000" dirty="0">
                <a:latin typeface="Times New Roman" panose="02020603050405020304" pitchFamily="18" charset="0"/>
                <a:cs typeface="Times New Roman" panose="02020603050405020304" pitchFamily="18" charset="0"/>
              </a:rPr>
              <a:t> </a:t>
            </a:r>
            <a:r>
              <a:rPr lang="en-US" altLang="zh-CN" sz="1000" dirty="0">
                <a:latin typeface="Times New Roman" panose="02020603050405020304" pitchFamily="18" charset="0"/>
                <a:cs typeface="Times New Roman" panose="02020603050405020304" pitchFamily="18" charset="0"/>
              </a:rPr>
              <a:t>shall</a:t>
            </a:r>
            <a:r>
              <a:rPr lang="zh-CN" altLang="en-US" sz="1000" dirty="0">
                <a:latin typeface="Times New Roman" panose="02020603050405020304" pitchFamily="18" charset="0"/>
                <a:cs typeface="Times New Roman" panose="02020603050405020304" pitchFamily="18" charset="0"/>
              </a:rPr>
              <a:t> </a:t>
            </a:r>
            <a:r>
              <a:rPr lang="en-US" altLang="zh-CN" sz="1000" dirty="0">
                <a:latin typeface="Times New Roman" panose="02020603050405020304" pitchFamily="18" charset="0"/>
                <a:cs typeface="Times New Roman" panose="02020603050405020304" pitchFamily="18" charset="0"/>
              </a:rPr>
              <a:t>go</a:t>
            </a:r>
            <a:r>
              <a:rPr lang="zh-CN" altLang="en-US" sz="1000" dirty="0">
                <a:latin typeface="Times New Roman" panose="02020603050405020304" pitchFamily="18" charset="0"/>
                <a:cs typeface="Times New Roman" panose="02020603050405020304" pitchFamily="18" charset="0"/>
              </a:rPr>
              <a:t> </a:t>
            </a:r>
            <a:r>
              <a:rPr lang="en-US" altLang="zh-CN" sz="1000" dirty="0">
                <a:latin typeface="Times New Roman" panose="02020603050405020304" pitchFamily="18" charset="0"/>
                <a:cs typeface="Times New Roman" panose="02020603050405020304" pitchFamily="18" charset="0"/>
              </a:rPr>
              <a:t>to</a:t>
            </a:r>
            <a:r>
              <a:rPr lang="zh-CN" altLang="en-US" sz="1000" dirty="0">
                <a:latin typeface="Times New Roman" panose="02020603050405020304" pitchFamily="18" charset="0"/>
                <a:cs typeface="Times New Roman" panose="02020603050405020304" pitchFamily="18" charset="0"/>
              </a:rPr>
              <a:t> </a:t>
            </a:r>
            <a:r>
              <a:rPr lang="en-US" altLang="zh-CN" sz="1000" dirty="0">
                <a:latin typeface="Times New Roman" panose="02020603050405020304" pitchFamily="18" charset="0"/>
                <a:cs typeface="Times New Roman" panose="02020603050405020304" pitchFamily="18" charset="0"/>
                <a:hlinkClick r:id="rId5"/>
              </a:rPr>
              <a:t>PMC2024@dlut.edu.cn</a:t>
            </a:r>
            <a:r>
              <a:rPr lang="en-US" altLang="zh-CN" sz="1000" dirty="0">
                <a:latin typeface="Times New Roman" panose="02020603050405020304" pitchFamily="18" charset="0"/>
                <a:cs typeface="Times New Roman" panose="02020603050405020304" pitchFamily="18" charset="0"/>
              </a:rPr>
              <a:t> or</a:t>
            </a:r>
            <a:r>
              <a:rPr lang="zh-CN" altLang="en-US" sz="1000" dirty="0">
                <a:latin typeface="Times New Roman" panose="02020603050405020304" pitchFamily="18" charset="0"/>
                <a:cs typeface="Times New Roman" panose="02020603050405020304" pitchFamily="18" charset="0"/>
              </a:rPr>
              <a:t> </a:t>
            </a:r>
            <a:r>
              <a:rPr lang="en-US" altLang="zh-CN" sz="1000" dirty="0">
                <a:latin typeface="Times New Roman" panose="02020603050405020304" pitchFamily="18" charset="0"/>
                <a:cs typeface="Times New Roman" panose="02020603050405020304" pitchFamily="18" charset="0"/>
                <a:hlinkClick r:id="rId6"/>
              </a:rPr>
              <a:t>pmc@lboro.ac.uk</a:t>
            </a:r>
            <a:r>
              <a:rPr lang="zh-CN" altLang="en-US" sz="1000" dirty="0">
                <a:latin typeface="Times New Roman" panose="02020603050405020304" pitchFamily="18" charset="0"/>
                <a:cs typeface="Times New Roman" panose="02020603050405020304" pitchFamily="18" charset="0"/>
              </a:rPr>
              <a:t> </a:t>
            </a:r>
            <a:r>
              <a:rPr lang="en-US" altLang="zh-CN" sz="1000" dirty="0">
                <a:latin typeface="Times New Roman" panose="02020603050405020304" pitchFamily="18" charset="0"/>
                <a:cs typeface="Times New Roman" panose="02020603050405020304" pitchFamily="18" charset="0"/>
              </a:rPr>
              <a:t>with further inquiry contact: +86-15942604160 (Ms. Zhao).</a:t>
            </a:r>
            <a:r>
              <a:rPr lang="zh-CN" altLang="en-US" sz="1000" dirty="0">
                <a:latin typeface="Times New Roman" panose="02020603050405020304" pitchFamily="18" charset="0"/>
                <a:cs typeface="Times New Roman" panose="02020603050405020304" pitchFamily="18" charset="0"/>
              </a:rPr>
              <a:t> </a:t>
            </a:r>
            <a:r>
              <a:rPr lang="en-US" altLang="zh-CN" sz="1000" dirty="0">
                <a:latin typeface="Times New Roman" panose="02020603050405020304" pitchFamily="18" charset="0"/>
                <a:cs typeface="Times New Roman" panose="02020603050405020304" pitchFamily="18" charset="0"/>
              </a:rPr>
              <a:t>This</a:t>
            </a:r>
            <a:r>
              <a:rPr lang="zh-CN" altLang="en-US" sz="1000" dirty="0">
                <a:latin typeface="Times New Roman" panose="02020603050405020304" pitchFamily="18" charset="0"/>
                <a:cs typeface="Times New Roman" panose="02020603050405020304" pitchFamily="18" charset="0"/>
              </a:rPr>
              <a:t> </a:t>
            </a:r>
            <a:r>
              <a:rPr lang="en-US" altLang="zh-CN" sz="1000" dirty="0">
                <a:latin typeface="Times New Roman" panose="02020603050405020304" pitchFamily="18" charset="0"/>
                <a:cs typeface="Times New Roman" panose="02020603050405020304" pitchFamily="18" charset="0"/>
              </a:rPr>
              <a:t>registration</a:t>
            </a:r>
            <a:r>
              <a:rPr lang="zh-CN" altLang="en-US" sz="1000" dirty="0">
                <a:latin typeface="Times New Roman" panose="02020603050405020304" pitchFamily="18" charset="0"/>
                <a:cs typeface="Times New Roman" panose="02020603050405020304" pitchFamily="18" charset="0"/>
              </a:rPr>
              <a:t> </a:t>
            </a:r>
            <a:r>
              <a:rPr lang="en-US" altLang="zh-CN" sz="1000" dirty="0">
                <a:latin typeface="Times New Roman" panose="02020603050405020304" pitchFamily="18" charset="0"/>
                <a:cs typeface="Times New Roman" panose="02020603050405020304" pitchFamily="18" charset="0"/>
              </a:rPr>
              <a:t>is</a:t>
            </a:r>
            <a:r>
              <a:rPr lang="zh-CN" altLang="en-US" sz="1000" dirty="0">
                <a:latin typeface="Times New Roman" panose="02020603050405020304" pitchFamily="18" charset="0"/>
                <a:cs typeface="Times New Roman" panose="02020603050405020304" pitchFamily="18" charset="0"/>
              </a:rPr>
              <a:t> </a:t>
            </a:r>
            <a:r>
              <a:rPr lang="en-US" altLang="zh-CN" sz="1000" dirty="0">
                <a:latin typeface="Times New Roman" panose="02020603050405020304" pitchFamily="18" charset="0"/>
                <a:cs typeface="Times New Roman" panose="02020603050405020304" pitchFamily="18" charset="0"/>
              </a:rPr>
              <a:t>also</a:t>
            </a:r>
            <a:r>
              <a:rPr lang="zh-CN" altLang="en-US" sz="1000" dirty="0">
                <a:latin typeface="Times New Roman" panose="02020603050405020304" pitchFamily="18" charset="0"/>
                <a:cs typeface="Times New Roman" panose="02020603050405020304" pitchFamily="18" charset="0"/>
              </a:rPr>
              <a:t> </a:t>
            </a:r>
            <a:r>
              <a:rPr lang="en-US" altLang="zh-CN" sz="1000" dirty="0">
                <a:latin typeface="Times New Roman" panose="02020603050405020304" pitchFamily="18" charset="0"/>
                <a:cs typeface="Times New Roman" panose="02020603050405020304" pitchFamily="18" charset="0"/>
              </a:rPr>
              <a:t>valid</a:t>
            </a:r>
            <a:r>
              <a:rPr lang="zh-CN" altLang="en-US" sz="1000" dirty="0">
                <a:latin typeface="Times New Roman" panose="02020603050405020304" pitchFamily="18" charset="0"/>
                <a:cs typeface="Times New Roman" panose="02020603050405020304" pitchFamily="18" charset="0"/>
              </a:rPr>
              <a:t> </a:t>
            </a:r>
            <a:r>
              <a:rPr lang="en-US" altLang="zh-CN" sz="1000" dirty="0">
                <a:latin typeface="Times New Roman" panose="02020603050405020304" pitchFamily="18" charset="0"/>
                <a:cs typeface="Times New Roman" panose="02020603050405020304" pitchFamily="18" charset="0"/>
              </a:rPr>
              <a:t>for the</a:t>
            </a:r>
            <a:r>
              <a:rPr lang="zh-CN" altLang="en-US" sz="1000" dirty="0">
                <a:latin typeface="Times New Roman" panose="02020603050405020304" pitchFamily="18" charset="0"/>
                <a:cs typeface="Times New Roman" panose="02020603050405020304" pitchFamily="18" charset="0"/>
              </a:rPr>
              <a:t> </a:t>
            </a:r>
            <a:r>
              <a:rPr lang="en-US" altLang="zh-CN" sz="1000" dirty="0">
                <a:latin typeface="Times New Roman" panose="02020603050405020304" pitchFamily="18" charset="0"/>
                <a:cs typeface="Times New Roman" panose="02020603050405020304" pitchFamily="18" charset="0"/>
              </a:rPr>
              <a:t>parallel</a:t>
            </a:r>
            <a:r>
              <a:rPr lang="zh-CN" altLang="en-US" sz="1000" dirty="0">
                <a:latin typeface="Times New Roman" panose="02020603050405020304" pitchFamily="18" charset="0"/>
                <a:cs typeface="Times New Roman" panose="02020603050405020304" pitchFamily="18" charset="0"/>
              </a:rPr>
              <a:t> </a:t>
            </a:r>
            <a:r>
              <a:rPr lang="en-US" altLang="zh-CN" sz="1000" dirty="0">
                <a:latin typeface="Times New Roman" panose="02020603050405020304" pitchFamily="18" charset="0"/>
                <a:cs typeface="Times New Roman" panose="02020603050405020304" pitchFamily="18" charset="0"/>
              </a:rPr>
              <a:t>E-COSM2024</a:t>
            </a:r>
            <a:r>
              <a:rPr lang="zh-CN" altLang="en-US" sz="1000" dirty="0">
                <a:latin typeface="Times New Roman" panose="02020603050405020304" pitchFamily="18" charset="0"/>
                <a:cs typeface="Times New Roman" panose="02020603050405020304" pitchFamily="18" charset="0"/>
              </a:rPr>
              <a:t> </a:t>
            </a:r>
            <a:r>
              <a:rPr lang="en-US" altLang="zh-CN" sz="1000" dirty="0">
                <a:latin typeface="Times New Roman" panose="02020603050405020304" pitchFamily="18" charset="0"/>
                <a:cs typeface="Times New Roman" panose="02020603050405020304" pitchFamily="18" charset="0"/>
              </a:rPr>
              <a:t>(</a:t>
            </a:r>
            <a:r>
              <a:rPr lang="en-US" altLang="zh-CN" sz="1000" dirty="0">
                <a:latin typeface="Times New Roman" panose="02020603050405020304" pitchFamily="18" charset="0"/>
                <a:cs typeface="Times New Roman" panose="02020603050405020304" pitchFamily="18" charset="0"/>
                <a:hlinkClick r:id="rId7"/>
              </a:rPr>
              <a:t>https://ecosm2024.dlut.edu.cn/</a:t>
            </a:r>
            <a:r>
              <a:rPr lang="en-US" altLang="zh-CN" sz="1000" dirty="0">
                <a:latin typeface="Times New Roman" panose="02020603050405020304" pitchFamily="18" charset="0"/>
                <a:cs typeface="Times New Roman" panose="02020603050405020304" pitchFamily="18" charset="0"/>
              </a:rPr>
              <a:t>).</a:t>
            </a:r>
          </a:p>
          <a:p>
            <a:pPr marL="12700" marR="5080" algn="just"/>
            <a:endParaRPr lang="en-US" sz="1000" dirty="0">
              <a:solidFill>
                <a:srgbClr val="2D3092"/>
              </a:solidFill>
              <a:latin typeface="Times New Roman" panose="02020603050405020304" pitchFamily="18" charset="0"/>
              <a:cs typeface="Times New Roman" panose="02020603050405020304" pitchFamily="18" charset="0"/>
            </a:endParaRPr>
          </a:p>
        </p:txBody>
      </p:sp>
      <p:sp>
        <p:nvSpPr>
          <p:cNvPr id="17" name="object 17"/>
          <p:cNvSpPr txBox="1"/>
          <p:nvPr/>
        </p:nvSpPr>
        <p:spPr>
          <a:xfrm>
            <a:off x="2784063" y="2575522"/>
            <a:ext cx="4690616" cy="1265700"/>
          </a:xfrm>
          <a:prstGeom prst="rect">
            <a:avLst/>
          </a:prstGeom>
        </p:spPr>
        <p:txBody>
          <a:bodyPr vert="horz" wrap="square" lIns="0" tIns="12700" rIns="0" bIns="0" rtlCol="0">
            <a:noAutofit/>
          </a:bodyPr>
          <a:lstStyle/>
          <a:p>
            <a:pPr marL="12700" algn="just">
              <a:lnSpc>
                <a:spcPct val="100000"/>
              </a:lnSpc>
              <a:spcBef>
                <a:spcPts val="100"/>
              </a:spcBef>
            </a:pPr>
            <a:r>
              <a:rPr lang="en-US" sz="1000" dirty="0">
                <a:latin typeface="Times New Roman" panose="02020603050405020304" pitchFamily="18" charset="0"/>
                <a:cs typeface="Times New Roman" panose="02020603050405020304" pitchFamily="18" charset="0"/>
              </a:rPr>
              <a:t>With</a:t>
            </a:r>
            <a:r>
              <a:rPr lang="zh-CN" altLang="en-US" sz="1000" dirty="0">
                <a:latin typeface="Times New Roman" panose="02020603050405020304" pitchFamily="18" charset="0"/>
                <a:cs typeface="Times New Roman" panose="02020603050405020304" pitchFamily="18" charset="0"/>
              </a:rPr>
              <a:t> </a:t>
            </a:r>
            <a:r>
              <a:rPr lang="en-US" altLang="zh-CN" sz="1000" dirty="0">
                <a:latin typeface="Times New Roman" panose="02020603050405020304" pitchFamily="18" charset="0"/>
                <a:cs typeface="Times New Roman" panose="02020603050405020304" pitchFamily="18" charset="0"/>
              </a:rPr>
              <a:t>the</a:t>
            </a:r>
            <a:r>
              <a:rPr lang="zh-CN" altLang="en-US" sz="1000" dirty="0">
                <a:latin typeface="Times New Roman" panose="02020603050405020304" pitchFamily="18" charset="0"/>
                <a:cs typeface="Times New Roman" panose="02020603050405020304" pitchFamily="18" charset="0"/>
              </a:rPr>
              <a:t> </a:t>
            </a:r>
            <a:r>
              <a:rPr lang="en-US" altLang="zh-CN" sz="1000" dirty="0">
                <a:latin typeface="Times New Roman" panose="02020603050405020304" pitchFamily="18" charset="0"/>
                <a:cs typeface="Times New Roman" panose="02020603050405020304" pitchFamily="18" charset="0"/>
              </a:rPr>
              <a:t>parallel</a:t>
            </a:r>
            <a:r>
              <a:rPr lang="zh-CN" altLang="en-US" sz="1000" dirty="0">
                <a:latin typeface="Times New Roman" panose="02020603050405020304" pitchFamily="18" charset="0"/>
                <a:cs typeface="Times New Roman" panose="02020603050405020304" pitchFamily="18" charset="0"/>
              </a:rPr>
              <a:t> </a:t>
            </a:r>
            <a:r>
              <a:rPr lang="en-US" altLang="zh-CN" sz="1000" dirty="0">
                <a:latin typeface="Times New Roman" panose="02020603050405020304" pitchFamily="18" charset="0"/>
                <a:cs typeface="Times New Roman" panose="02020603050405020304" pitchFamily="18" charset="0"/>
              </a:rPr>
              <a:t>event</a:t>
            </a:r>
            <a:r>
              <a:rPr lang="zh-CN" altLang="en-US" sz="1000" dirty="0">
                <a:latin typeface="Times New Roman" panose="02020603050405020304" pitchFamily="18" charset="0"/>
                <a:cs typeface="Times New Roman" panose="02020603050405020304" pitchFamily="18" charset="0"/>
              </a:rPr>
              <a:t> </a:t>
            </a:r>
            <a:r>
              <a:rPr lang="en-US" altLang="zh-CN" sz="1000" dirty="0">
                <a:latin typeface="Times New Roman" panose="02020603050405020304" pitchFamily="18" charset="0"/>
                <a:cs typeface="Times New Roman" panose="02020603050405020304" pitchFamily="18" charset="0"/>
              </a:rPr>
              <a:t>“7th IFAC Conference on Engine and Powertrain Control, Simulation and Modeling</a:t>
            </a:r>
            <a:r>
              <a:rPr lang="zh-CN" altLang="en-US" sz="1000" dirty="0">
                <a:latin typeface="Times New Roman" panose="02020603050405020304" pitchFamily="18" charset="0"/>
                <a:cs typeface="Times New Roman" panose="02020603050405020304" pitchFamily="18" charset="0"/>
              </a:rPr>
              <a:t> </a:t>
            </a:r>
            <a:r>
              <a:rPr lang="en-US" altLang="zh-CN" sz="1000" dirty="0">
                <a:latin typeface="Times New Roman" panose="02020603050405020304" pitchFamily="18" charset="0"/>
                <a:cs typeface="Times New Roman" panose="02020603050405020304" pitchFamily="18" charset="0"/>
              </a:rPr>
              <a:t>(E-COSM2024)”,</a:t>
            </a:r>
            <a:r>
              <a:rPr lang="zh-CN" altLang="en-US" sz="1000" dirty="0">
                <a:latin typeface="Times New Roman" panose="02020603050405020304" pitchFamily="18" charset="0"/>
                <a:cs typeface="Times New Roman" panose="02020603050405020304" pitchFamily="18" charset="0"/>
              </a:rPr>
              <a:t> </a:t>
            </a:r>
            <a:r>
              <a:rPr lang="en-US" altLang="zh-CN" sz="1000" dirty="0">
                <a:latin typeface="Times New Roman" panose="02020603050405020304" pitchFamily="18" charset="0"/>
                <a:cs typeface="Times New Roman" panose="02020603050405020304" pitchFamily="18" charset="0"/>
              </a:rPr>
              <a:t>t</a:t>
            </a:r>
            <a:r>
              <a:rPr lang="en-US" sz="1000" dirty="0">
                <a:latin typeface="Times New Roman" panose="02020603050405020304" pitchFamily="18" charset="0"/>
                <a:cs typeface="Times New Roman" panose="02020603050405020304" pitchFamily="18" charset="0"/>
              </a:rPr>
              <a:t>he 2024 Biennial International Conference on Powertrain Modelling and Control (PMC 2024) for Decarbonized, Electrified and Smart Mobility is focusing on latest advances and developments in new generation of hydrogen, electric, and hybrid powertrains, covering dynamics, control, testing, characterization, calibration, and beyond. The format will be both in-person and online. The event will open up presentations and discussions on the solutions to challenging mobility technologies among the development of the following frontiers, but not limited to：</a:t>
            </a:r>
            <a:endParaRPr sz="1000" dirty="0">
              <a:latin typeface="Times New Roman" panose="02020603050405020304" pitchFamily="18" charset="0"/>
              <a:cs typeface="Times New Roman" panose="02020603050405020304" pitchFamily="18" charset="0"/>
            </a:endParaRPr>
          </a:p>
        </p:txBody>
      </p:sp>
      <p:sp>
        <p:nvSpPr>
          <p:cNvPr id="18" name="object 18"/>
          <p:cNvSpPr txBox="1"/>
          <p:nvPr/>
        </p:nvSpPr>
        <p:spPr>
          <a:xfrm>
            <a:off x="130478" y="1307936"/>
            <a:ext cx="1066800" cy="166712"/>
          </a:xfrm>
          <a:prstGeom prst="rect">
            <a:avLst/>
          </a:prstGeom>
        </p:spPr>
        <p:txBody>
          <a:bodyPr vert="horz" wrap="square" lIns="0" tIns="12700" rIns="0" bIns="0" rtlCol="0">
            <a:spAutoFit/>
          </a:bodyPr>
          <a:lstStyle/>
          <a:p>
            <a:pPr marL="12700">
              <a:lnSpc>
                <a:spcPct val="100000"/>
              </a:lnSpc>
              <a:spcBef>
                <a:spcPts val="100"/>
              </a:spcBef>
            </a:pPr>
            <a:r>
              <a:rPr lang="en-US" sz="1000" b="1" dirty="0">
                <a:solidFill>
                  <a:srgbClr val="C00000"/>
                </a:solidFill>
                <a:latin typeface="微软雅黑" panose="020B0503020204020204" pitchFamily="34" charset="-122"/>
                <a:ea typeface="微软雅黑" panose="020B0503020204020204" pitchFamily="34" charset="-122"/>
                <a:cs typeface="黑体" panose="02010609060101010101" charset="-122"/>
              </a:rPr>
              <a:t>O</a:t>
            </a:r>
            <a:r>
              <a:rPr lang="en-US" altLang="zh-CN" sz="1000" b="1" dirty="0">
                <a:solidFill>
                  <a:srgbClr val="C00000"/>
                </a:solidFill>
                <a:latin typeface="微软雅黑" panose="020B0503020204020204" pitchFamily="34" charset="-122"/>
                <a:ea typeface="微软雅黑" panose="020B0503020204020204" pitchFamily="34" charset="-122"/>
                <a:cs typeface="黑体" panose="02010609060101010101" charset="-122"/>
              </a:rPr>
              <a:t>rganization</a:t>
            </a:r>
            <a:endParaRPr sz="1000" b="1" dirty="0">
              <a:solidFill>
                <a:srgbClr val="C00000"/>
              </a:solidFill>
              <a:latin typeface="微软雅黑" panose="020B0503020204020204" pitchFamily="34" charset="-122"/>
              <a:ea typeface="微软雅黑" panose="020B0503020204020204" pitchFamily="34" charset="-122"/>
              <a:cs typeface="黑体" panose="02010609060101010101" charset="-122"/>
            </a:endParaRPr>
          </a:p>
        </p:txBody>
      </p:sp>
      <p:cxnSp>
        <p:nvCxnSpPr>
          <p:cNvPr id="15" name="直接连接符 14"/>
          <p:cNvCxnSpPr/>
          <p:nvPr/>
        </p:nvCxnSpPr>
        <p:spPr>
          <a:xfrm>
            <a:off x="67320" y="1221105"/>
            <a:ext cx="2674101" cy="0"/>
          </a:xfrm>
          <a:prstGeom prst="line">
            <a:avLst/>
          </a:prstGeom>
          <a:ln w="57150">
            <a:solidFill>
              <a:schemeClr val="accent1">
                <a:lumMod val="50000"/>
              </a:schemeClr>
            </a:solidFill>
          </a:ln>
          <a:effectLst>
            <a:outerShdw blurRad="50800" dist="38100" dir="13500000" algn="br" rotWithShape="0">
              <a:prstClr val="black">
                <a:alpha val="40000"/>
              </a:prstClr>
            </a:outerShdw>
            <a:softEdge rad="12700"/>
          </a:effectLst>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2717923" y="1221105"/>
            <a:ext cx="24130" cy="9448800"/>
          </a:xfrm>
          <a:prstGeom prst="line">
            <a:avLst/>
          </a:prstGeom>
          <a:ln w="38100">
            <a:solidFill>
              <a:schemeClr val="accent1">
                <a:lumMod val="50000"/>
              </a:schemeClr>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8" name="object 18"/>
          <p:cNvSpPr txBox="1"/>
          <p:nvPr/>
        </p:nvSpPr>
        <p:spPr>
          <a:xfrm>
            <a:off x="134620" y="1542416"/>
            <a:ext cx="2528347" cy="1725154"/>
          </a:xfrm>
          <a:prstGeom prst="rect">
            <a:avLst/>
          </a:prstGeom>
          <a:noFill/>
          <a:ln>
            <a:noFill/>
          </a:ln>
        </p:spPr>
        <p:txBody>
          <a:bodyPr vert="horz" wrap="square" lIns="0" tIns="12700" rIns="0" bIns="0" rtlCol="0">
            <a:noAutofit/>
          </a:bodyPr>
          <a:lstStyle/>
          <a:p>
            <a:pPr marL="12700">
              <a:lnSpc>
                <a:spcPct val="100000"/>
              </a:lnSpc>
              <a:spcBef>
                <a:spcPts val="100"/>
              </a:spcBef>
            </a:pPr>
            <a:r>
              <a:rPr lang="en-US" altLang="zh-CN" sz="750" b="1" dirty="0">
                <a:latin typeface="微软雅黑" panose="020B0503020204020204" pitchFamily="34" charset="-122"/>
                <a:ea typeface="微软雅黑" panose="020B0503020204020204" pitchFamily="34" charset="-122"/>
                <a:cs typeface="黑体" panose="02010609060101010101" charset="-122"/>
              </a:rPr>
              <a:t>Conference Chair</a:t>
            </a:r>
          </a:p>
          <a:p>
            <a:pPr marL="12700">
              <a:spcBef>
                <a:spcPts val="100"/>
              </a:spcBef>
            </a:pPr>
            <a:r>
              <a:rPr lang="en-US" altLang="zh-CN" sz="750" dirty="0">
                <a:latin typeface="微软雅黑" panose="020B0503020204020204" pitchFamily="34" charset="-122"/>
                <a:ea typeface="微软雅黑" panose="020B0503020204020204" pitchFamily="34" charset="-122"/>
                <a:cs typeface="黑体" panose="02010609060101010101" charset="-122"/>
              </a:rPr>
              <a:t>Prof. MK Ebrahimi</a:t>
            </a:r>
            <a:r>
              <a:rPr lang="en-US" altLang="zh-CN" sz="750" dirty="0">
                <a:latin typeface="微软雅黑" panose="020B0503020204020204" pitchFamily="34" charset="-122"/>
                <a:ea typeface="微软雅黑" panose="020B0503020204020204" pitchFamily="34" charset="-122"/>
                <a:cs typeface="黑体" panose="02010609060101010101" charset="-122"/>
                <a:sym typeface="+mn-ea"/>
              </a:rPr>
              <a:t>, </a:t>
            </a:r>
            <a:r>
              <a:rPr lang="en-US" altLang="zh-CN" sz="750" dirty="0">
                <a:latin typeface="微软雅黑" panose="020B0503020204020204" pitchFamily="34" charset="-122"/>
                <a:ea typeface="微软雅黑" panose="020B0503020204020204" pitchFamily="34" charset="-122"/>
                <a:cs typeface="黑体" panose="02010609060101010101" charset="-122"/>
              </a:rPr>
              <a:t>Loughborough U., UK</a:t>
            </a:r>
          </a:p>
          <a:p>
            <a:pPr marL="12700">
              <a:spcBef>
                <a:spcPts val="100"/>
              </a:spcBef>
            </a:pPr>
            <a:r>
              <a:rPr lang="en-US" altLang="zh-CN" sz="750" dirty="0">
                <a:latin typeface="微软雅黑" panose="020B0503020204020204" pitchFamily="34" charset="-122"/>
                <a:ea typeface="微软雅黑" panose="020B0503020204020204" pitchFamily="34" charset="-122"/>
                <a:cs typeface="黑体" panose="02010609060101010101" charset="-122"/>
              </a:rPr>
              <a:t>Prof. Yuhu Wu, Dalian University of Technology, China</a:t>
            </a:r>
          </a:p>
          <a:p>
            <a:pPr marL="12700">
              <a:lnSpc>
                <a:spcPct val="100000"/>
              </a:lnSpc>
              <a:spcBef>
                <a:spcPts val="100"/>
              </a:spcBef>
            </a:pPr>
            <a:r>
              <a:rPr lang="en-US" altLang="zh-CN" sz="750" b="1" dirty="0">
                <a:latin typeface="微软雅黑" panose="020B0503020204020204" pitchFamily="34" charset="-122"/>
                <a:ea typeface="微软雅黑" panose="020B0503020204020204" pitchFamily="34" charset="-122"/>
                <a:cs typeface="黑体" panose="02010609060101010101" charset="-122"/>
              </a:rPr>
              <a:t>Conference Co-Chair</a:t>
            </a:r>
          </a:p>
          <a:p>
            <a:pPr marL="12700">
              <a:lnSpc>
                <a:spcPct val="100000"/>
              </a:lnSpc>
              <a:spcBef>
                <a:spcPts val="100"/>
              </a:spcBef>
            </a:pPr>
            <a:r>
              <a:rPr lang="en-US" altLang="zh-CN" sz="750" dirty="0">
                <a:latin typeface="微软雅黑" panose="020B0503020204020204" pitchFamily="34" charset="-122"/>
                <a:ea typeface="微软雅黑" panose="020B0503020204020204" pitchFamily="34" charset="-122"/>
                <a:cs typeface="黑体" panose="02010609060101010101" charset="-122"/>
              </a:rPr>
              <a:t>Prof. </a:t>
            </a:r>
            <a:r>
              <a:rPr lang="en-US" altLang="zh-CN" sz="750" dirty="0" err="1">
                <a:latin typeface="微软雅黑" panose="020B0503020204020204" pitchFamily="34" charset="-122"/>
                <a:ea typeface="微软雅黑" panose="020B0503020204020204" pitchFamily="34" charset="-122"/>
                <a:cs typeface="黑体" panose="02010609060101010101" charset="-122"/>
              </a:rPr>
              <a:t>Xiangyang</a:t>
            </a:r>
            <a:r>
              <a:rPr lang="en-US" altLang="zh-CN" sz="750" dirty="0">
                <a:latin typeface="微软雅黑" panose="020B0503020204020204" pitchFamily="34" charset="-122"/>
                <a:ea typeface="微软雅黑" panose="020B0503020204020204" pitchFamily="34" charset="-122"/>
                <a:cs typeface="黑体" panose="02010609060101010101" charset="-122"/>
              </a:rPr>
              <a:t> Xu</a:t>
            </a:r>
            <a:r>
              <a:rPr lang="en-US" altLang="zh-CN" sz="750" dirty="0">
                <a:latin typeface="微软雅黑" panose="020B0503020204020204" pitchFamily="34" charset="-122"/>
                <a:ea typeface="微软雅黑" panose="020B0503020204020204" pitchFamily="34" charset="-122"/>
                <a:cs typeface="黑体" panose="02010609060101010101" charset="-122"/>
                <a:sym typeface="+mn-ea"/>
              </a:rPr>
              <a:t>, </a:t>
            </a:r>
            <a:r>
              <a:rPr lang="en-US" altLang="zh-CN" sz="750" dirty="0" err="1">
                <a:latin typeface="微软雅黑" panose="020B0503020204020204" pitchFamily="34" charset="-122"/>
                <a:ea typeface="微软雅黑" panose="020B0503020204020204" pitchFamily="34" charset="-122"/>
                <a:cs typeface="黑体" panose="02010609060101010101" charset="-122"/>
              </a:rPr>
              <a:t>Beihang</a:t>
            </a:r>
            <a:r>
              <a:rPr lang="en-US" altLang="zh-CN" sz="750" dirty="0">
                <a:latin typeface="微软雅黑" panose="020B0503020204020204" pitchFamily="34" charset="-122"/>
                <a:ea typeface="微软雅黑" panose="020B0503020204020204" pitchFamily="34" charset="-122"/>
                <a:cs typeface="黑体" panose="02010609060101010101" charset="-122"/>
              </a:rPr>
              <a:t> University, China</a:t>
            </a:r>
          </a:p>
          <a:p>
            <a:pPr marL="12700">
              <a:spcBef>
                <a:spcPts val="100"/>
              </a:spcBef>
            </a:pPr>
            <a:r>
              <a:rPr lang="en-US" altLang="zh-CN" sz="750" dirty="0">
                <a:latin typeface="微软雅黑" panose="020B0503020204020204" pitchFamily="34" charset="-122"/>
                <a:ea typeface="微软雅黑" panose="020B0503020204020204" pitchFamily="34" charset="-122"/>
                <a:cs typeface="黑体" panose="02010609060101010101" charset="-122"/>
                <a:sym typeface="+mn-ea"/>
              </a:rPr>
              <a:t>Prof. Jian Zhao, </a:t>
            </a:r>
            <a:r>
              <a:rPr lang="en-US" altLang="zh-CN" sz="750" dirty="0">
                <a:latin typeface="微软雅黑" panose="020B0503020204020204" pitchFamily="34" charset="-122"/>
                <a:ea typeface="微软雅黑" panose="020B0503020204020204" pitchFamily="34" charset="-122"/>
                <a:cs typeface="黑体" panose="02010609060101010101" charset="-122"/>
              </a:rPr>
              <a:t>Dalian University of Technology, China</a:t>
            </a:r>
          </a:p>
          <a:p>
            <a:pPr marL="12700">
              <a:lnSpc>
                <a:spcPct val="100000"/>
              </a:lnSpc>
              <a:spcBef>
                <a:spcPts val="100"/>
              </a:spcBef>
            </a:pPr>
            <a:r>
              <a:rPr lang="en-US" altLang="zh-CN" sz="750" b="1" dirty="0">
                <a:latin typeface="微软雅黑" panose="020B0503020204020204" pitchFamily="34" charset="-122"/>
                <a:ea typeface="微软雅黑" panose="020B0503020204020204" pitchFamily="34" charset="-122"/>
                <a:cs typeface="黑体" panose="02010609060101010101" charset="-122"/>
              </a:rPr>
              <a:t>Program Chair</a:t>
            </a:r>
          </a:p>
          <a:p>
            <a:pPr marL="12700">
              <a:lnSpc>
                <a:spcPct val="100000"/>
              </a:lnSpc>
              <a:spcBef>
                <a:spcPts val="100"/>
              </a:spcBef>
            </a:pPr>
            <a:r>
              <a:rPr lang="en-US" altLang="zh-CN" sz="750" dirty="0">
                <a:latin typeface="微软雅黑" panose="020B0503020204020204" pitchFamily="34" charset="-122"/>
                <a:ea typeface="微软雅黑" panose="020B0503020204020204" pitchFamily="34" charset="-122"/>
                <a:cs typeface="黑体" panose="02010609060101010101" charset="-122"/>
                <a:sym typeface="+mn-ea"/>
              </a:rPr>
              <a:t>Prof. </a:t>
            </a:r>
            <a:r>
              <a:rPr lang="en-US" altLang="zh-CN" sz="750" dirty="0" err="1">
                <a:latin typeface="微软雅黑" panose="020B0503020204020204" pitchFamily="34" charset="-122"/>
                <a:ea typeface="微软雅黑" panose="020B0503020204020204" pitchFamily="34" charset="-122"/>
                <a:cs typeface="黑体" panose="02010609060101010101" charset="-122"/>
                <a:sym typeface="+mn-ea"/>
              </a:rPr>
              <a:t>Jiangyan</a:t>
            </a:r>
            <a:r>
              <a:rPr lang="en-US" altLang="zh-CN" sz="750" dirty="0">
                <a:latin typeface="微软雅黑" panose="020B0503020204020204" pitchFamily="34" charset="-122"/>
                <a:ea typeface="微软雅黑" panose="020B0503020204020204" pitchFamily="34" charset="-122"/>
                <a:cs typeface="黑体" panose="02010609060101010101" charset="-122"/>
                <a:sym typeface="+mn-ea"/>
              </a:rPr>
              <a:t> Zhang, Dalian </a:t>
            </a:r>
            <a:r>
              <a:rPr lang="en-US" altLang="zh-CN" sz="750" dirty="0" err="1">
                <a:latin typeface="微软雅黑" panose="020B0503020204020204" pitchFamily="34" charset="-122"/>
                <a:ea typeface="微软雅黑" panose="020B0503020204020204" pitchFamily="34" charset="-122"/>
                <a:cs typeface="黑体" panose="02010609060101010101" charset="-122"/>
                <a:sym typeface="+mn-ea"/>
              </a:rPr>
              <a:t>Minzu</a:t>
            </a:r>
            <a:r>
              <a:rPr lang="en-US" altLang="zh-CN" sz="750" dirty="0">
                <a:latin typeface="微软雅黑" panose="020B0503020204020204" pitchFamily="34" charset="-122"/>
                <a:ea typeface="微软雅黑" panose="020B0503020204020204" pitchFamily="34" charset="-122"/>
                <a:cs typeface="黑体" panose="02010609060101010101" charset="-122"/>
                <a:sym typeface="+mn-ea"/>
              </a:rPr>
              <a:t> </a:t>
            </a:r>
            <a:r>
              <a:rPr lang="en-US" altLang="zh-CN" sz="750" dirty="0">
                <a:latin typeface="微软雅黑" panose="020B0503020204020204" pitchFamily="34" charset="-122"/>
                <a:ea typeface="微软雅黑" panose="020B0503020204020204" pitchFamily="34" charset="-122"/>
                <a:cs typeface="黑体" panose="02010609060101010101" charset="-122"/>
              </a:rPr>
              <a:t>University, China</a:t>
            </a:r>
          </a:p>
          <a:p>
            <a:pPr marL="12700">
              <a:lnSpc>
                <a:spcPct val="100000"/>
              </a:lnSpc>
              <a:spcBef>
                <a:spcPts val="100"/>
              </a:spcBef>
            </a:pPr>
            <a:r>
              <a:rPr lang="en-US" altLang="zh-CN" sz="750" dirty="0">
                <a:latin typeface="微软雅黑" panose="020B0503020204020204" pitchFamily="34" charset="-122"/>
                <a:ea typeface="微软雅黑" panose="020B0503020204020204" pitchFamily="34" charset="-122"/>
              </a:rPr>
              <a:t>Prof. Amir </a:t>
            </a:r>
            <a:r>
              <a:rPr lang="en-US" altLang="zh-CN" sz="750" dirty="0" err="1">
                <a:latin typeface="微软雅黑" panose="020B0503020204020204" pitchFamily="34" charset="-122"/>
                <a:ea typeface="微软雅黑" panose="020B0503020204020204" pitchFamily="34" charset="-122"/>
              </a:rPr>
              <a:t>Khajepour</a:t>
            </a:r>
            <a:r>
              <a:rPr lang="en-US" altLang="zh-CN" sz="750" dirty="0">
                <a:latin typeface="微软雅黑" panose="020B0503020204020204" pitchFamily="34" charset="-122"/>
                <a:ea typeface="微软雅黑" panose="020B0503020204020204" pitchFamily="34" charset="-122"/>
              </a:rPr>
              <a:t>, U. of Waterloo, Canada</a:t>
            </a:r>
          </a:p>
          <a:p>
            <a:pPr marL="12700">
              <a:lnSpc>
                <a:spcPct val="100000"/>
              </a:lnSpc>
              <a:spcBef>
                <a:spcPts val="100"/>
              </a:spcBef>
            </a:pPr>
            <a:r>
              <a:rPr lang="en-US" altLang="zh-CN" sz="750" b="1" dirty="0">
                <a:latin typeface="微软雅黑" panose="020B0503020204020204" pitchFamily="34" charset="-122"/>
                <a:ea typeface="微软雅黑" panose="020B0503020204020204" pitchFamily="34" charset="-122"/>
                <a:cs typeface="黑体" panose="02010609060101010101" charset="-122"/>
              </a:rPr>
              <a:t>Program Co-Chair</a:t>
            </a:r>
          </a:p>
          <a:p>
            <a:pPr marL="12700">
              <a:spcBef>
                <a:spcPts val="100"/>
              </a:spcBef>
            </a:pPr>
            <a:r>
              <a:rPr lang="en-US" altLang="zh-CN" sz="750" dirty="0">
                <a:latin typeface="微软雅黑" panose="020B0503020204020204" pitchFamily="34" charset="-122"/>
                <a:ea typeface="微软雅黑" panose="020B0503020204020204" pitchFamily="34" charset="-122"/>
                <a:cs typeface="黑体" panose="02010609060101010101" charset="-122"/>
                <a:sym typeface="+mn-ea"/>
              </a:rPr>
              <a:t>Prof. </a:t>
            </a:r>
            <a:r>
              <a:rPr lang="en-US" altLang="zh-CN" sz="750" dirty="0" err="1">
                <a:latin typeface="微软雅黑" panose="020B0503020204020204" pitchFamily="34" charset="-122"/>
                <a:ea typeface="微软雅黑" panose="020B0503020204020204" pitchFamily="34" charset="-122"/>
                <a:cs typeface="黑体" panose="02010609060101010101" charset="-122"/>
                <a:sym typeface="+mn-ea"/>
              </a:rPr>
              <a:t>Hongming</a:t>
            </a:r>
            <a:r>
              <a:rPr lang="en-US" altLang="zh-CN" sz="750" dirty="0">
                <a:latin typeface="微软雅黑" panose="020B0503020204020204" pitchFamily="34" charset="-122"/>
                <a:ea typeface="微软雅黑" panose="020B0503020204020204" pitchFamily="34" charset="-122"/>
                <a:cs typeface="黑体" panose="02010609060101010101" charset="-122"/>
                <a:sym typeface="+mn-ea"/>
              </a:rPr>
              <a:t> Xu, Birmingham University, UK</a:t>
            </a:r>
          </a:p>
          <a:p>
            <a:pPr marL="12700">
              <a:spcBef>
                <a:spcPts val="100"/>
              </a:spcBef>
            </a:pPr>
            <a:r>
              <a:rPr lang="en-US" altLang="zh-CN" sz="750" dirty="0">
                <a:latin typeface="微软雅黑" panose="020B0503020204020204" pitchFamily="34" charset="-122"/>
                <a:ea typeface="微软雅黑" panose="020B0503020204020204" pitchFamily="34" charset="-122"/>
                <a:cs typeface="黑体" panose="02010609060101010101" charset="-122"/>
                <a:sym typeface="+mn-ea"/>
              </a:rPr>
              <a:t>Prof. </a:t>
            </a:r>
            <a:r>
              <a:rPr lang="en-US" altLang="zh-CN" sz="750" dirty="0" err="1">
                <a:latin typeface="微软雅黑" panose="020B0503020204020204" pitchFamily="34" charset="-122"/>
                <a:ea typeface="微软雅黑" panose="020B0503020204020204" pitchFamily="34" charset="-122"/>
                <a:cs typeface="黑体" panose="02010609060101010101" charset="-122"/>
                <a:sym typeface="+mn-ea"/>
              </a:rPr>
              <a:t>Fuguo</a:t>
            </a:r>
            <a:r>
              <a:rPr lang="en-US" altLang="zh-CN" sz="750" dirty="0">
                <a:latin typeface="微软雅黑" panose="020B0503020204020204" pitchFamily="34" charset="-122"/>
                <a:ea typeface="微软雅黑" panose="020B0503020204020204" pitchFamily="34" charset="-122"/>
                <a:cs typeface="黑体" panose="02010609060101010101" charset="-122"/>
                <a:sym typeface="+mn-ea"/>
              </a:rPr>
              <a:t> Xu, Chiba University</a:t>
            </a:r>
            <a:r>
              <a:rPr lang="en-US" altLang="zh-CN" sz="750" dirty="0">
                <a:latin typeface="微软雅黑" panose="020B0503020204020204" pitchFamily="34" charset="-122"/>
                <a:ea typeface="微软雅黑" panose="020B0503020204020204" pitchFamily="34" charset="-122"/>
                <a:cs typeface="黑体" panose="02010609060101010101" charset="-122"/>
              </a:rPr>
              <a:t>, Japan</a:t>
            </a:r>
          </a:p>
          <a:p>
            <a:pPr marL="12700">
              <a:lnSpc>
                <a:spcPct val="100000"/>
              </a:lnSpc>
              <a:spcBef>
                <a:spcPts val="100"/>
              </a:spcBef>
            </a:pPr>
            <a:endParaRPr lang="zh-CN" altLang="en-US" sz="750" dirty="0">
              <a:latin typeface="微软雅黑" panose="020B0503020204020204" pitchFamily="34" charset="-122"/>
              <a:ea typeface="微软雅黑" panose="020B0503020204020204" pitchFamily="34" charset="-122"/>
              <a:cs typeface="黑体" panose="02010609060101010101" charset="-122"/>
              <a:sym typeface="+mn-ea"/>
            </a:endParaRPr>
          </a:p>
        </p:txBody>
      </p:sp>
      <p:sp>
        <p:nvSpPr>
          <p:cNvPr id="50" name="object 18"/>
          <p:cNvSpPr txBox="1"/>
          <p:nvPr/>
        </p:nvSpPr>
        <p:spPr>
          <a:xfrm>
            <a:off x="130478" y="3127486"/>
            <a:ext cx="1824758" cy="166712"/>
          </a:xfrm>
          <a:prstGeom prst="rect">
            <a:avLst/>
          </a:prstGeom>
        </p:spPr>
        <p:txBody>
          <a:bodyPr vert="horz" wrap="square" lIns="0" tIns="12700" rIns="0" bIns="0" rtlCol="0">
            <a:spAutoFit/>
          </a:bodyPr>
          <a:lstStyle/>
          <a:p>
            <a:pPr marL="12700">
              <a:lnSpc>
                <a:spcPct val="100000"/>
              </a:lnSpc>
              <a:spcBef>
                <a:spcPts val="100"/>
              </a:spcBef>
            </a:pPr>
            <a:r>
              <a:rPr lang="en-US" sz="1000" b="1" dirty="0">
                <a:solidFill>
                  <a:srgbClr val="C00000"/>
                </a:solidFill>
                <a:latin typeface="微软雅黑" panose="020B0503020204020204" pitchFamily="34" charset="-122"/>
                <a:ea typeface="微软雅黑" panose="020B0503020204020204" pitchFamily="34" charset="-122"/>
                <a:cs typeface="黑体" panose="02010609060101010101" charset="-122"/>
              </a:rPr>
              <a:t>Organizing</a:t>
            </a:r>
            <a:r>
              <a:rPr lang="zh-CN" altLang="en-US" sz="1000" b="1" dirty="0">
                <a:solidFill>
                  <a:srgbClr val="C00000"/>
                </a:solidFill>
                <a:latin typeface="微软雅黑" panose="020B0503020204020204" pitchFamily="34" charset="-122"/>
                <a:ea typeface="微软雅黑" panose="020B0503020204020204" pitchFamily="34" charset="-122"/>
                <a:cs typeface="黑体" panose="02010609060101010101" charset="-122"/>
              </a:rPr>
              <a:t> </a:t>
            </a:r>
            <a:r>
              <a:rPr lang="en-US" altLang="zh-CN" sz="1000" b="1" dirty="0">
                <a:solidFill>
                  <a:srgbClr val="C00000"/>
                </a:solidFill>
                <a:latin typeface="微软雅黑" panose="020B0503020204020204" pitchFamily="34" charset="-122"/>
                <a:ea typeface="微软雅黑" panose="020B0503020204020204" pitchFamily="34" charset="-122"/>
                <a:cs typeface="黑体" panose="02010609060101010101" charset="-122"/>
              </a:rPr>
              <a:t>Committee</a:t>
            </a:r>
            <a:endParaRPr sz="1000" b="1" dirty="0">
              <a:solidFill>
                <a:srgbClr val="C00000"/>
              </a:solidFill>
              <a:latin typeface="微软雅黑" panose="020B0503020204020204" pitchFamily="34" charset="-122"/>
              <a:ea typeface="微软雅黑" panose="020B0503020204020204" pitchFamily="34" charset="-122"/>
              <a:cs typeface="黑体" panose="02010609060101010101" charset="-122"/>
            </a:endParaRPr>
          </a:p>
        </p:txBody>
      </p:sp>
      <p:sp>
        <p:nvSpPr>
          <p:cNvPr id="52" name="object 18"/>
          <p:cNvSpPr txBox="1"/>
          <p:nvPr/>
        </p:nvSpPr>
        <p:spPr>
          <a:xfrm>
            <a:off x="129717" y="3292038"/>
            <a:ext cx="2557491" cy="2849498"/>
          </a:xfrm>
          <a:prstGeom prst="rect">
            <a:avLst/>
          </a:prstGeom>
        </p:spPr>
        <p:txBody>
          <a:bodyPr vert="horz" wrap="square" lIns="0" tIns="12700" rIns="0" bIns="0" rtlCol="0">
            <a:spAutoFit/>
          </a:bodyPr>
          <a:lstStyle/>
          <a:p>
            <a:pPr marL="12700">
              <a:lnSpc>
                <a:spcPct val="100000"/>
              </a:lnSpc>
              <a:spcBef>
                <a:spcPts val="300"/>
              </a:spcBef>
            </a:pPr>
            <a:r>
              <a:rPr lang="en-US" altLang="zh-CN" sz="750" b="1" dirty="0">
                <a:latin typeface="微软雅黑" panose="020B0503020204020204" pitchFamily="34" charset="-122"/>
                <a:ea typeface="微软雅黑" panose="020B0503020204020204" pitchFamily="34" charset="-122"/>
                <a:cs typeface="黑体" panose="02010609060101010101" charset="-122"/>
              </a:rPr>
              <a:t>Organizing Committee Chair</a:t>
            </a:r>
          </a:p>
          <a:p>
            <a:pPr marL="12700">
              <a:lnSpc>
                <a:spcPct val="100000"/>
              </a:lnSpc>
              <a:spcBef>
                <a:spcPts val="100"/>
              </a:spcBef>
            </a:pPr>
            <a:r>
              <a:rPr lang="en-US" altLang="zh-CN" sz="750" dirty="0">
                <a:latin typeface="微软雅黑" panose="020B0503020204020204" pitchFamily="34" charset="-122"/>
                <a:ea typeface="微软雅黑" panose="020B0503020204020204" pitchFamily="34" charset="-122"/>
                <a:cs typeface="黑体" panose="02010609060101010101" charset="-122"/>
                <a:sym typeface="+mn-ea"/>
              </a:rPr>
              <a:t>Prof. </a:t>
            </a:r>
            <a:r>
              <a:rPr lang="en-US" altLang="zh-CN" sz="750" dirty="0" err="1">
                <a:latin typeface="微软雅黑" panose="020B0503020204020204" pitchFamily="34" charset="-122"/>
                <a:ea typeface="微软雅黑" panose="020B0503020204020204" pitchFamily="34" charset="-122"/>
                <a:cs typeface="黑体" panose="02010609060101010101" charset="-122"/>
                <a:sym typeface="+mn-ea"/>
              </a:rPr>
              <a:t>Jinwu</a:t>
            </a:r>
            <a:r>
              <a:rPr lang="en-US" altLang="zh-CN" sz="750" dirty="0">
                <a:latin typeface="微软雅黑" panose="020B0503020204020204" pitchFamily="34" charset="-122"/>
                <a:ea typeface="微软雅黑" panose="020B0503020204020204" pitchFamily="34" charset="-122"/>
                <a:cs typeface="黑体" panose="02010609060101010101" charset="-122"/>
                <a:sym typeface="+mn-ea"/>
              </a:rPr>
              <a:t> Gao, Jilin University</a:t>
            </a:r>
            <a:r>
              <a:rPr lang="en-US" altLang="zh-CN" sz="750" dirty="0">
                <a:latin typeface="微软雅黑" panose="020B0503020204020204" pitchFamily="34" charset="-122"/>
                <a:ea typeface="微软雅黑" panose="020B0503020204020204" pitchFamily="34" charset="-122"/>
                <a:cs typeface="黑体" panose="02010609060101010101" charset="-122"/>
              </a:rPr>
              <a:t>, China</a:t>
            </a:r>
          </a:p>
          <a:p>
            <a:pPr marL="12700">
              <a:lnSpc>
                <a:spcPct val="100000"/>
              </a:lnSpc>
              <a:spcBef>
                <a:spcPts val="100"/>
              </a:spcBef>
            </a:pPr>
            <a:r>
              <a:rPr lang="en-US" altLang="zh-CN" sz="750" dirty="0">
                <a:latin typeface="微软雅黑" panose="020B0503020204020204" pitchFamily="34" charset="-122"/>
                <a:ea typeface="微软雅黑" panose="020B0503020204020204" pitchFamily="34" charset="-122"/>
                <a:cs typeface="黑体" panose="02010609060101010101" charset="-122"/>
              </a:rPr>
              <a:t>Prof. Sen </a:t>
            </a:r>
            <a:r>
              <a:rPr lang="en-US" altLang="zh-CN" sz="750" dirty="0" err="1">
                <a:latin typeface="微软雅黑" panose="020B0503020204020204" pitchFamily="34" charset="-122"/>
                <a:ea typeface="微软雅黑" panose="020B0503020204020204" pitchFamily="34" charset="-122"/>
                <a:cs typeface="黑体" panose="02010609060101010101" charset="-122"/>
              </a:rPr>
              <a:t>Qiu</a:t>
            </a:r>
            <a:r>
              <a:rPr lang="en-US" altLang="zh-CN" sz="750" dirty="0">
                <a:latin typeface="微软雅黑" panose="020B0503020204020204" pitchFamily="34" charset="-122"/>
                <a:ea typeface="微软雅黑" panose="020B0503020204020204" pitchFamily="34" charset="-122"/>
                <a:cs typeface="黑体" panose="02010609060101010101" charset="-122"/>
              </a:rPr>
              <a:t>, Dalian University of Technology, China</a:t>
            </a:r>
          </a:p>
          <a:p>
            <a:pPr marL="12700">
              <a:lnSpc>
                <a:spcPct val="100000"/>
              </a:lnSpc>
              <a:spcBef>
                <a:spcPts val="100"/>
              </a:spcBef>
            </a:pPr>
            <a:r>
              <a:rPr lang="en-US" altLang="zh-CN" sz="750" dirty="0">
                <a:latin typeface="微软雅黑" panose="020B0503020204020204" pitchFamily="34" charset="-122"/>
                <a:ea typeface="微软雅黑" panose="020B0503020204020204" pitchFamily="34" charset="-122"/>
                <a:cs typeface="黑体" panose="02010609060101010101" charset="-122"/>
              </a:rPr>
              <a:t>Prof. Xubin Song, Zhejiang U. of S&amp;T (ZUST), China</a:t>
            </a:r>
          </a:p>
          <a:p>
            <a:pPr marL="12700">
              <a:spcBef>
                <a:spcPts val="100"/>
              </a:spcBef>
            </a:pPr>
            <a:r>
              <a:rPr lang="en-US" altLang="zh-CN" sz="750" dirty="0">
                <a:latin typeface="微软雅黑" panose="020B0503020204020204" pitchFamily="34" charset="-122"/>
                <a:ea typeface="微软雅黑" panose="020B0503020204020204" pitchFamily="34" charset="-122"/>
                <a:cs typeface="黑体" panose="02010609060101010101" charset="-122"/>
              </a:rPr>
              <a:t>Prof. R. G. </a:t>
            </a:r>
            <a:r>
              <a:rPr lang="en-US" altLang="zh-CN" sz="750" dirty="0" err="1">
                <a:latin typeface="微软雅黑" panose="020B0503020204020204" pitchFamily="34" charset="-122"/>
                <a:ea typeface="微软雅黑" panose="020B0503020204020204" pitchFamily="34" charset="-122"/>
                <a:cs typeface="黑体" panose="02010609060101010101" charset="-122"/>
              </a:rPr>
              <a:t>Prucka</a:t>
            </a:r>
            <a:r>
              <a:rPr lang="en-US" altLang="zh-CN" sz="750" dirty="0">
                <a:latin typeface="微软雅黑" panose="020B0503020204020204" pitchFamily="34" charset="-122"/>
                <a:ea typeface="微软雅黑" panose="020B0503020204020204" pitchFamily="34" charset="-122"/>
                <a:cs typeface="黑体" panose="02010609060101010101" charset="-122"/>
              </a:rPr>
              <a:t>, Clemson University, USA</a:t>
            </a:r>
          </a:p>
          <a:p>
            <a:pPr marL="12700">
              <a:spcBef>
                <a:spcPts val="100"/>
              </a:spcBef>
            </a:pPr>
            <a:r>
              <a:rPr lang="en-US" altLang="zh-CN" sz="750" dirty="0">
                <a:latin typeface="微软雅黑" panose="020B0503020204020204" pitchFamily="34" charset="-122"/>
                <a:ea typeface="微软雅黑" panose="020B0503020204020204" pitchFamily="34" charset="-122"/>
                <a:cs typeface="黑体" panose="02010609060101010101" charset="-122"/>
              </a:rPr>
              <a:t>Prof. Giorgio </a:t>
            </a:r>
            <a:r>
              <a:rPr lang="en-US" altLang="zh-CN" sz="750" dirty="0" err="1">
                <a:latin typeface="微软雅黑" panose="020B0503020204020204" pitchFamily="34" charset="-122"/>
                <a:ea typeface="微软雅黑" panose="020B0503020204020204" pitchFamily="34" charset="-122"/>
                <a:cs typeface="黑体" panose="02010609060101010101" charset="-122"/>
              </a:rPr>
              <a:t>Rizzoni</a:t>
            </a:r>
            <a:r>
              <a:rPr lang="en-US" altLang="zh-CN" sz="750" dirty="0">
                <a:latin typeface="微软雅黑" panose="020B0503020204020204" pitchFamily="34" charset="-122"/>
                <a:ea typeface="微软雅黑" panose="020B0503020204020204" pitchFamily="34" charset="-122"/>
                <a:cs typeface="黑体" panose="02010609060101010101" charset="-122"/>
              </a:rPr>
              <a:t>, Ohio State U., USA</a:t>
            </a:r>
          </a:p>
          <a:p>
            <a:pPr marL="12700">
              <a:spcBef>
                <a:spcPts val="100"/>
              </a:spcBef>
            </a:pPr>
            <a:endParaRPr lang="en-US" altLang="zh-CN" sz="300" dirty="0">
              <a:latin typeface="微软雅黑" panose="020B0503020204020204" pitchFamily="34" charset="-122"/>
              <a:ea typeface="微软雅黑" panose="020B0503020204020204" pitchFamily="34" charset="-122"/>
              <a:cs typeface="黑体" panose="02010609060101010101" charset="-122"/>
            </a:endParaRPr>
          </a:p>
          <a:p>
            <a:pPr marL="12700">
              <a:lnSpc>
                <a:spcPct val="100000"/>
              </a:lnSpc>
              <a:spcBef>
                <a:spcPts val="300"/>
              </a:spcBef>
              <a:spcAft>
                <a:spcPts val="300"/>
              </a:spcAft>
            </a:pPr>
            <a:r>
              <a:rPr lang="en-US" altLang="zh-CN" sz="750" b="1" dirty="0">
                <a:solidFill>
                  <a:schemeClr val="tx1"/>
                </a:solidFill>
                <a:latin typeface="微软雅黑" panose="020B0503020204020204" pitchFamily="34" charset="-122"/>
                <a:ea typeface="微软雅黑" panose="020B0503020204020204" pitchFamily="34" charset="-122"/>
                <a:cs typeface="黑体" panose="02010609060101010101" charset="-122"/>
              </a:rPr>
              <a:t>Organizing Committee Member</a:t>
            </a:r>
          </a:p>
          <a:p>
            <a:pPr marL="12700">
              <a:spcBef>
                <a:spcPts val="100"/>
              </a:spcBef>
            </a:pPr>
            <a:r>
              <a:rPr lang="en-US" altLang="zh-CN" sz="750" dirty="0">
                <a:latin typeface="微软雅黑" panose="020B0503020204020204" pitchFamily="34" charset="-122"/>
                <a:ea typeface="微软雅黑" panose="020B0503020204020204" pitchFamily="34" charset="-122"/>
                <a:cs typeface="黑体" panose="02010609060101010101" charset="-122"/>
                <a:sym typeface="+mn-ea"/>
              </a:rPr>
              <a:t>Prof. </a:t>
            </a:r>
            <a:r>
              <a:rPr lang="en-US" altLang="zh-CN" sz="750" dirty="0" err="1">
                <a:latin typeface="微软雅黑" panose="020B0503020204020204" pitchFamily="34" charset="-122"/>
                <a:ea typeface="微软雅黑" panose="020B0503020204020204" pitchFamily="34" charset="-122"/>
                <a:cs typeface="黑体" panose="02010609060101010101" charset="-122"/>
                <a:sym typeface="+mn-ea"/>
              </a:rPr>
              <a:t>Yunfeng</a:t>
            </a:r>
            <a:r>
              <a:rPr lang="en-US" altLang="zh-CN" sz="750" dirty="0">
                <a:latin typeface="微软雅黑" panose="020B0503020204020204" pitchFamily="34" charset="-122"/>
                <a:ea typeface="微软雅黑" panose="020B0503020204020204" pitchFamily="34" charset="-122"/>
                <a:cs typeface="黑体" panose="02010609060101010101" charset="-122"/>
                <a:sym typeface="+mn-ea"/>
              </a:rPr>
              <a:t> Hu, Jilin University,</a:t>
            </a:r>
            <a:r>
              <a:rPr lang="zh-CN" altLang="en-US" sz="750" dirty="0">
                <a:latin typeface="微软雅黑" panose="020B0503020204020204" pitchFamily="34" charset="-122"/>
                <a:ea typeface="微软雅黑" panose="020B0503020204020204" pitchFamily="34" charset="-122"/>
                <a:cs typeface="黑体" panose="02010609060101010101" charset="-122"/>
                <a:sym typeface="+mn-ea"/>
              </a:rPr>
              <a:t> </a:t>
            </a:r>
            <a:r>
              <a:rPr lang="en-US" altLang="zh-CN" sz="750" dirty="0">
                <a:latin typeface="微软雅黑" panose="020B0503020204020204" pitchFamily="34" charset="-122"/>
                <a:ea typeface="微软雅黑" panose="020B0503020204020204" pitchFamily="34" charset="-122"/>
                <a:cs typeface="黑体" panose="02010609060101010101" charset="-122"/>
                <a:sym typeface="+mn-ea"/>
              </a:rPr>
              <a:t>China</a:t>
            </a:r>
            <a:endParaRPr lang="en-US" altLang="zh-CN" sz="750" dirty="0">
              <a:latin typeface="微软雅黑" panose="020B0503020204020204" pitchFamily="34" charset="-122"/>
              <a:ea typeface="微软雅黑" panose="020B0503020204020204" pitchFamily="34" charset="-122"/>
              <a:cs typeface="黑体" panose="02010609060101010101" charset="-122"/>
            </a:endParaRPr>
          </a:p>
          <a:p>
            <a:pPr marL="12700">
              <a:lnSpc>
                <a:spcPct val="100000"/>
              </a:lnSpc>
              <a:spcBef>
                <a:spcPts val="100"/>
              </a:spcBef>
            </a:pPr>
            <a:r>
              <a:rPr lang="en-US" altLang="zh-CN" sz="750" dirty="0">
                <a:latin typeface="微软雅黑" panose="020B0503020204020204" pitchFamily="34" charset="-122"/>
                <a:ea typeface="微软雅黑" panose="020B0503020204020204" pitchFamily="34" charset="-122"/>
                <a:cs typeface="黑体" panose="02010609060101010101" charset="-122"/>
                <a:sym typeface="+mn-ea"/>
              </a:rPr>
              <a:t>Prof. </a:t>
            </a:r>
            <a:r>
              <a:rPr lang="en-US" altLang="zh-CN" sz="750" dirty="0" err="1">
                <a:latin typeface="微软雅黑" panose="020B0503020204020204" pitchFamily="34" charset="-122"/>
                <a:ea typeface="微软雅黑" panose="020B0503020204020204" pitchFamily="34" charset="-122"/>
                <a:cs typeface="黑体" panose="02010609060101010101" charset="-122"/>
                <a:sym typeface="+mn-ea"/>
              </a:rPr>
              <a:t>Jingyu</a:t>
            </a:r>
            <a:r>
              <a:rPr lang="en-US" altLang="zh-CN" sz="750" dirty="0">
                <a:latin typeface="微软雅黑" panose="020B0503020204020204" pitchFamily="34" charset="-122"/>
                <a:ea typeface="微软雅黑" panose="020B0503020204020204" pitchFamily="34" charset="-122"/>
                <a:cs typeface="黑体" panose="02010609060101010101" charset="-122"/>
                <a:sym typeface="+mn-ea"/>
              </a:rPr>
              <a:t> Zhu, Dalian University of Technology, China</a:t>
            </a:r>
          </a:p>
          <a:p>
            <a:pPr marL="12700">
              <a:lnSpc>
                <a:spcPct val="100000"/>
              </a:lnSpc>
              <a:spcBef>
                <a:spcPts val="100"/>
              </a:spcBef>
            </a:pPr>
            <a:r>
              <a:rPr lang="en-US" altLang="zh-CN" sz="750" dirty="0">
                <a:latin typeface="微软雅黑" panose="020B0503020204020204" pitchFamily="34" charset="-122"/>
                <a:ea typeface="微软雅黑" panose="020B0503020204020204" pitchFamily="34" charset="-122"/>
                <a:cs typeface="黑体" panose="02010609060101010101" charset="-122"/>
                <a:sym typeface="+mn-ea"/>
              </a:rPr>
              <a:t>Prof. Kang Song, Tianjin University, China</a:t>
            </a:r>
            <a:endParaRPr lang="en-US" altLang="zh-CN" sz="750" dirty="0">
              <a:latin typeface="微软雅黑" panose="020B0503020204020204" pitchFamily="34" charset="-122"/>
              <a:ea typeface="微软雅黑" panose="020B0503020204020204" pitchFamily="34" charset="-122"/>
              <a:cs typeface="黑体" panose="02010609060101010101" charset="-122"/>
            </a:endParaRPr>
          </a:p>
          <a:p>
            <a:pPr marL="12700">
              <a:lnSpc>
                <a:spcPct val="100000"/>
              </a:lnSpc>
              <a:spcBef>
                <a:spcPts val="100"/>
              </a:spcBef>
            </a:pPr>
            <a:r>
              <a:rPr lang="en-US" altLang="zh-CN" sz="750" dirty="0">
                <a:latin typeface="微软雅黑" panose="020B0503020204020204" pitchFamily="34" charset="-122"/>
                <a:ea typeface="微软雅黑" panose="020B0503020204020204" pitchFamily="34" charset="-122"/>
                <a:cs typeface="黑体" panose="02010609060101010101" charset="-122"/>
              </a:rPr>
              <a:t>Prof. </a:t>
            </a:r>
            <a:r>
              <a:rPr lang="en-US" altLang="zh-CN" sz="750" dirty="0" err="1">
                <a:latin typeface="微软雅黑" panose="020B0503020204020204" pitchFamily="34" charset="-122"/>
                <a:ea typeface="微软雅黑" panose="020B0503020204020204" pitchFamily="34" charset="-122"/>
                <a:cs typeface="黑体" panose="02010609060101010101" charset="-122"/>
              </a:rPr>
              <a:t>Liangfei</a:t>
            </a:r>
            <a:r>
              <a:rPr lang="en-US" altLang="zh-CN" sz="750" dirty="0">
                <a:latin typeface="微软雅黑" panose="020B0503020204020204" pitchFamily="34" charset="-122"/>
                <a:ea typeface="微软雅黑" panose="020B0503020204020204" pitchFamily="34" charset="-122"/>
                <a:cs typeface="黑体" panose="02010609060101010101" charset="-122"/>
              </a:rPr>
              <a:t> Xu, Tsinghua University, China</a:t>
            </a:r>
          </a:p>
          <a:p>
            <a:pPr marL="12700">
              <a:lnSpc>
                <a:spcPct val="100000"/>
              </a:lnSpc>
              <a:spcBef>
                <a:spcPts val="100"/>
              </a:spcBef>
            </a:pPr>
            <a:r>
              <a:rPr lang="en-US" altLang="zh-CN" sz="750" dirty="0">
                <a:latin typeface="微软雅黑" panose="020B0503020204020204" pitchFamily="34" charset="-122"/>
                <a:ea typeface="微软雅黑" panose="020B0503020204020204" pitchFamily="34" charset="-122"/>
                <a:cs typeface="黑体" panose="02010609060101010101" charset="-122"/>
              </a:rPr>
              <a:t>Prof. </a:t>
            </a:r>
            <a:r>
              <a:rPr lang="en-US" altLang="zh-CN" sz="750" dirty="0" err="1">
                <a:latin typeface="微软雅黑" panose="020B0503020204020204" pitchFamily="34" charset="-122"/>
                <a:ea typeface="微软雅黑" panose="020B0503020204020204" pitchFamily="34" charset="-122"/>
                <a:cs typeface="黑体" panose="02010609060101010101" charset="-122"/>
              </a:rPr>
              <a:t>Xiaoli</a:t>
            </a:r>
            <a:r>
              <a:rPr lang="en-US" altLang="zh-CN" sz="750" dirty="0">
                <a:latin typeface="微软雅黑" panose="020B0503020204020204" pitchFamily="34" charset="-122"/>
                <a:ea typeface="微软雅黑" panose="020B0503020204020204" pitchFamily="34" charset="-122"/>
                <a:cs typeface="黑体" panose="02010609060101010101" charset="-122"/>
              </a:rPr>
              <a:t> Yu, Zhejiang University, China</a:t>
            </a:r>
          </a:p>
          <a:p>
            <a:pPr marL="12700">
              <a:spcBef>
                <a:spcPts val="100"/>
              </a:spcBef>
            </a:pPr>
            <a:r>
              <a:rPr lang="en-US" altLang="zh-CN" sz="750" dirty="0">
                <a:latin typeface="微软雅黑" panose="020B0503020204020204" pitchFamily="34" charset="-122"/>
                <a:ea typeface="微软雅黑" panose="020B0503020204020204" pitchFamily="34" charset="-122"/>
                <a:cs typeface="黑体" panose="02010609060101010101" charset="-122"/>
              </a:rPr>
              <a:t>Prof. </a:t>
            </a:r>
            <a:r>
              <a:rPr lang="en-US" altLang="zh-CN" sz="750" dirty="0" err="1">
                <a:latin typeface="微软雅黑" panose="020B0503020204020204" pitchFamily="34" charset="-122"/>
                <a:ea typeface="微软雅黑" panose="020B0503020204020204" pitchFamily="34" charset="-122"/>
                <a:cs typeface="黑体" panose="02010609060101010101" charset="-122"/>
              </a:rPr>
              <a:t>Nong</a:t>
            </a:r>
            <a:r>
              <a:rPr lang="zh-CN" altLang="en-US" sz="750" dirty="0">
                <a:latin typeface="微软雅黑" panose="020B0503020204020204" pitchFamily="34" charset="-122"/>
                <a:ea typeface="微软雅黑" panose="020B0503020204020204" pitchFamily="34" charset="-122"/>
                <a:cs typeface="黑体" panose="02010609060101010101" charset="-122"/>
              </a:rPr>
              <a:t> </a:t>
            </a:r>
            <a:r>
              <a:rPr lang="en-US" altLang="zh-CN" sz="750" dirty="0">
                <a:latin typeface="微软雅黑" panose="020B0503020204020204" pitchFamily="34" charset="-122"/>
                <a:ea typeface="微软雅黑" panose="020B0503020204020204" pitchFamily="34" charset="-122"/>
                <a:cs typeface="黑体" panose="02010609060101010101" charset="-122"/>
              </a:rPr>
              <a:t>Zhang, Tongji University, China</a:t>
            </a:r>
          </a:p>
          <a:p>
            <a:pPr marL="12700">
              <a:lnSpc>
                <a:spcPct val="100000"/>
              </a:lnSpc>
              <a:spcBef>
                <a:spcPts val="100"/>
              </a:spcBef>
            </a:pPr>
            <a:r>
              <a:rPr lang="en-US" altLang="zh-CN" sz="750" dirty="0">
                <a:solidFill>
                  <a:schemeClr val="tx1"/>
                </a:solidFill>
                <a:latin typeface="微软雅黑" panose="020B0503020204020204" pitchFamily="34" charset="-122"/>
                <a:ea typeface="微软雅黑" panose="020B0503020204020204" pitchFamily="34" charset="-122"/>
                <a:cs typeface="黑体" panose="02010609060101010101" charset="-122"/>
                <a:sym typeface="+mn-ea"/>
              </a:rPr>
              <a:t>Prof. </a:t>
            </a:r>
            <a:r>
              <a:rPr lang="en-US" altLang="zh-CN" sz="750" dirty="0" err="1">
                <a:solidFill>
                  <a:schemeClr val="tx1"/>
                </a:solidFill>
                <a:latin typeface="微软雅黑" panose="020B0503020204020204" pitchFamily="34" charset="-122"/>
                <a:ea typeface="微软雅黑" panose="020B0503020204020204" pitchFamily="34" charset="-122"/>
                <a:cs typeface="黑体" panose="02010609060101010101" charset="-122"/>
                <a:sym typeface="+mn-ea"/>
              </a:rPr>
              <a:t>Xiaosong</a:t>
            </a:r>
            <a:r>
              <a:rPr lang="en-US" altLang="zh-CN" sz="750" dirty="0">
                <a:solidFill>
                  <a:schemeClr val="tx1"/>
                </a:solidFill>
                <a:latin typeface="微软雅黑" panose="020B0503020204020204" pitchFamily="34" charset="-122"/>
                <a:ea typeface="微软雅黑" panose="020B0503020204020204" pitchFamily="34" charset="-122"/>
                <a:cs typeface="黑体" panose="02010609060101010101" charset="-122"/>
                <a:sym typeface="+mn-ea"/>
              </a:rPr>
              <a:t> Hu, Chongqing University, China</a:t>
            </a:r>
            <a:endParaRPr lang="en-US" altLang="zh-CN" sz="750" dirty="0">
              <a:solidFill>
                <a:schemeClr val="tx1"/>
              </a:solidFill>
              <a:latin typeface="微软雅黑" panose="020B0503020204020204" pitchFamily="34" charset="-122"/>
              <a:ea typeface="微软雅黑" panose="020B0503020204020204" pitchFamily="34" charset="-122"/>
              <a:cs typeface="黑体" panose="02010609060101010101" charset="-122"/>
            </a:endParaRPr>
          </a:p>
          <a:p>
            <a:pPr marL="12700">
              <a:spcBef>
                <a:spcPts val="100"/>
              </a:spcBef>
            </a:pPr>
            <a:r>
              <a:rPr lang="en-US" altLang="zh-CN" sz="750" dirty="0">
                <a:latin typeface="微软雅黑" panose="020B0503020204020204" pitchFamily="34" charset="-122"/>
                <a:ea typeface="微软雅黑" panose="020B0503020204020204" pitchFamily="34" charset="-122"/>
                <a:cs typeface="黑体" panose="02010609060101010101" charset="-122"/>
              </a:rPr>
              <a:t>Prof. Christos </a:t>
            </a:r>
            <a:r>
              <a:rPr lang="en-US" altLang="zh-CN" sz="750" dirty="0" err="1">
                <a:latin typeface="微软雅黑" panose="020B0503020204020204" pitchFamily="34" charset="-122"/>
                <a:ea typeface="微软雅黑" panose="020B0503020204020204" pitchFamily="34" charset="-122"/>
                <a:cs typeface="黑体" panose="02010609060101010101" charset="-122"/>
              </a:rPr>
              <a:t>Spitas</a:t>
            </a:r>
            <a:r>
              <a:rPr lang="en-US" altLang="zh-CN" sz="750" dirty="0">
                <a:latin typeface="微软雅黑" panose="020B0503020204020204" pitchFamily="34" charset="-122"/>
                <a:ea typeface="微软雅黑" panose="020B0503020204020204" pitchFamily="34" charset="-122"/>
                <a:cs typeface="黑体" panose="02010609060101010101" charset="-122"/>
              </a:rPr>
              <a:t>, U. of Nottingham Ningbo, China Prof. </a:t>
            </a:r>
            <a:r>
              <a:rPr lang="en-US" altLang="zh-CN" sz="750" dirty="0" err="1">
                <a:latin typeface="微软雅黑" panose="020B0503020204020204" pitchFamily="34" charset="-122"/>
                <a:ea typeface="微软雅黑" panose="020B0503020204020204" pitchFamily="34" charset="-122"/>
                <a:cs typeface="黑体" panose="02010609060101010101" charset="-122"/>
              </a:rPr>
              <a:t>Peiqing</a:t>
            </a:r>
            <a:r>
              <a:rPr lang="en-US" altLang="zh-CN" sz="750" dirty="0">
                <a:latin typeface="微软雅黑" panose="020B0503020204020204" pitchFamily="34" charset="-122"/>
                <a:ea typeface="微软雅黑" panose="020B0503020204020204" pitchFamily="34" charset="-122"/>
                <a:cs typeface="黑体" panose="02010609060101010101" charset="-122"/>
              </a:rPr>
              <a:t> Li, Zhejiang U. of S&amp;T (ZUST), China</a:t>
            </a:r>
          </a:p>
          <a:p>
            <a:pPr marL="12700">
              <a:spcBef>
                <a:spcPts val="100"/>
              </a:spcBef>
            </a:pPr>
            <a:r>
              <a:rPr lang="en-US" altLang="zh-CN" sz="750" dirty="0">
                <a:solidFill>
                  <a:schemeClr val="tx1"/>
                </a:solidFill>
                <a:latin typeface="微软雅黑" panose="020B0503020204020204" pitchFamily="34" charset="-122"/>
                <a:ea typeface="微软雅黑" panose="020B0503020204020204" pitchFamily="34" charset="-122"/>
                <a:cs typeface="黑体" panose="02010609060101010101" charset="-122"/>
                <a:sym typeface="+mn-ea"/>
              </a:rPr>
              <a:t>Prof. Chen </a:t>
            </a:r>
            <a:r>
              <a:rPr lang="en-US" altLang="zh-CN" sz="750" dirty="0" err="1">
                <a:solidFill>
                  <a:schemeClr val="tx1"/>
                </a:solidFill>
                <a:latin typeface="微软雅黑" panose="020B0503020204020204" pitchFamily="34" charset="-122"/>
                <a:ea typeface="微软雅黑" panose="020B0503020204020204" pitchFamily="34" charset="-122"/>
                <a:cs typeface="黑体" panose="02010609060101010101" charset="-122"/>
                <a:sym typeface="+mn-ea"/>
              </a:rPr>
              <a:t>Lv</a:t>
            </a:r>
            <a:r>
              <a:rPr lang="en-US" altLang="zh-CN" sz="750" dirty="0">
                <a:solidFill>
                  <a:schemeClr val="tx1"/>
                </a:solidFill>
                <a:latin typeface="微软雅黑" panose="020B0503020204020204" pitchFamily="34" charset="-122"/>
                <a:ea typeface="微软雅黑" panose="020B0503020204020204" pitchFamily="34" charset="-122"/>
                <a:cs typeface="黑体" panose="02010609060101010101" charset="-122"/>
                <a:sym typeface="+mn-ea"/>
              </a:rPr>
              <a:t>, Nanyang Tech. U., Singapore</a:t>
            </a:r>
            <a:endParaRPr lang="en-US" altLang="zh-CN" sz="750" dirty="0">
              <a:solidFill>
                <a:schemeClr val="tx1"/>
              </a:solidFill>
              <a:latin typeface="微软雅黑" panose="020B0503020204020204" pitchFamily="34" charset="-122"/>
              <a:ea typeface="微软雅黑" panose="020B0503020204020204" pitchFamily="34" charset="-122"/>
              <a:cs typeface="黑体" panose="02010609060101010101" charset="-122"/>
            </a:endParaRPr>
          </a:p>
          <a:p>
            <a:pPr marL="12700">
              <a:lnSpc>
                <a:spcPct val="100000"/>
              </a:lnSpc>
              <a:spcBef>
                <a:spcPts val="100"/>
              </a:spcBef>
            </a:pPr>
            <a:r>
              <a:rPr lang="en-US" altLang="zh-CN" sz="750" dirty="0">
                <a:solidFill>
                  <a:schemeClr val="tx1"/>
                </a:solidFill>
                <a:latin typeface="微软雅黑" panose="020B0503020204020204" pitchFamily="34" charset="-122"/>
                <a:ea typeface="微软雅黑" panose="020B0503020204020204" pitchFamily="34" charset="-122"/>
                <a:cs typeface="黑体" panose="02010609060101010101" charset="-122"/>
                <a:sym typeface="+mn-ea"/>
              </a:rPr>
              <a:t>Dr. M. Mohammad-Pour, Loughborough U., UK</a:t>
            </a:r>
            <a:endParaRPr lang="en-US" altLang="zh-CN" sz="750" dirty="0">
              <a:solidFill>
                <a:schemeClr val="tx1"/>
              </a:solidFill>
              <a:latin typeface="微软雅黑" panose="020B0503020204020204" pitchFamily="34" charset="-122"/>
              <a:ea typeface="微软雅黑" panose="020B0503020204020204" pitchFamily="34" charset="-122"/>
              <a:cs typeface="黑体" panose="02010609060101010101" charset="-122"/>
            </a:endParaRPr>
          </a:p>
          <a:p>
            <a:pPr marL="12700">
              <a:lnSpc>
                <a:spcPct val="100000"/>
              </a:lnSpc>
              <a:spcBef>
                <a:spcPts val="100"/>
              </a:spcBef>
            </a:pPr>
            <a:r>
              <a:rPr lang="en-US" altLang="zh-CN" sz="750" dirty="0">
                <a:latin typeface="微软雅黑" panose="020B0503020204020204" pitchFamily="34" charset="-122"/>
                <a:ea typeface="微软雅黑" panose="020B0503020204020204" pitchFamily="34" charset="-122"/>
                <a:cs typeface="黑体" panose="02010609060101010101" charset="-122"/>
              </a:rPr>
              <a:t>Dr. U. </a:t>
            </a:r>
            <a:r>
              <a:rPr lang="en-US" altLang="zh-CN" sz="750" dirty="0" err="1">
                <a:latin typeface="微软雅黑" panose="020B0503020204020204" pitchFamily="34" charset="-122"/>
                <a:ea typeface="微软雅黑" panose="020B0503020204020204" pitchFamily="34" charset="-122"/>
                <a:cs typeface="黑体" panose="02010609060101010101" charset="-122"/>
              </a:rPr>
              <a:t>Montanaro</a:t>
            </a:r>
            <a:r>
              <a:rPr lang="en-US" altLang="zh-CN" sz="750" dirty="0">
                <a:latin typeface="微软雅黑" panose="020B0503020204020204" pitchFamily="34" charset="-122"/>
                <a:ea typeface="微软雅黑" panose="020B0503020204020204" pitchFamily="34" charset="-122"/>
                <a:cs typeface="黑体" panose="02010609060101010101" charset="-122"/>
              </a:rPr>
              <a:t>, Surrey University, UK</a:t>
            </a:r>
          </a:p>
          <a:p>
            <a:pPr marL="12700">
              <a:lnSpc>
                <a:spcPct val="100000"/>
              </a:lnSpc>
              <a:spcBef>
                <a:spcPts val="100"/>
              </a:spcBef>
            </a:pPr>
            <a:r>
              <a:rPr lang="en-US" altLang="zh-CN" sz="750" dirty="0">
                <a:latin typeface="微软雅黑" panose="020B0503020204020204" pitchFamily="34" charset="-122"/>
                <a:ea typeface="微软雅黑" panose="020B0503020204020204" pitchFamily="34" charset="-122"/>
                <a:cs typeface="黑体" panose="02010609060101010101" charset="-122"/>
              </a:rPr>
              <a:t>Prof. </a:t>
            </a:r>
            <a:r>
              <a:rPr lang="en-US" altLang="zh-CN" sz="750" dirty="0" err="1">
                <a:latin typeface="微软雅黑" panose="020B0503020204020204" pitchFamily="34" charset="-122"/>
                <a:ea typeface="微软雅黑" panose="020B0503020204020204" pitchFamily="34" charset="-122"/>
                <a:cs typeface="黑体" panose="02010609060101010101" charset="-122"/>
              </a:rPr>
              <a:t>Tornello</a:t>
            </a:r>
            <a:r>
              <a:rPr lang="en-US" altLang="zh-CN" sz="750" dirty="0">
                <a:latin typeface="微软雅黑" panose="020B0503020204020204" pitchFamily="34" charset="-122"/>
                <a:ea typeface="微软雅黑" panose="020B0503020204020204" pitchFamily="34" charset="-122"/>
                <a:cs typeface="黑体" panose="02010609060101010101" charset="-122"/>
              </a:rPr>
              <a:t>, U. </a:t>
            </a:r>
            <a:r>
              <a:rPr lang="en-US" altLang="zh-CN" sz="750" dirty="0" err="1">
                <a:latin typeface="微软雅黑" panose="020B0503020204020204" pitchFamily="34" charset="-122"/>
                <a:ea typeface="微软雅黑" panose="020B0503020204020204" pitchFamily="34" charset="-122"/>
                <a:cs typeface="黑体" panose="02010609060101010101" charset="-122"/>
              </a:rPr>
              <a:t>degli</a:t>
            </a:r>
            <a:r>
              <a:rPr lang="en-US" altLang="zh-CN" sz="750" dirty="0">
                <a:latin typeface="微软雅黑" panose="020B0503020204020204" pitchFamily="34" charset="-122"/>
                <a:ea typeface="微软雅黑" panose="020B0503020204020204" pitchFamily="34" charset="-122"/>
                <a:cs typeface="黑体" panose="02010609060101010101" charset="-122"/>
              </a:rPr>
              <a:t> </a:t>
            </a:r>
            <a:r>
              <a:rPr lang="en-US" altLang="zh-CN" sz="750" dirty="0" err="1">
                <a:latin typeface="微软雅黑" panose="020B0503020204020204" pitchFamily="34" charset="-122"/>
                <a:ea typeface="微软雅黑" panose="020B0503020204020204" pitchFamily="34" charset="-122"/>
                <a:cs typeface="黑体" panose="02010609060101010101" charset="-122"/>
              </a:rPr>
              <a:t>Studi</a:t>
            </a:r>
            <a:r>
              <a:rPr lang="en-US" altLang="zh-CN" sz="750" dirty="0">
                <a:latin typeface="微软雅黑" panose="020B0503020204020204" pitchFamily="34" charset="-122"/>
                <a:ea typeface="微软雅黑" panose="020B0503020204020204" pitchFamily="34" charset="-122"/>
                <a:cs typeface="黑体" panose="02010609060101010101" charset="-122"/>
              </a:rPr>
              <a:t> di Catania, Italy</a:t>
            </a:r>
          </a:p>
          <a:p>
            <a:pPr marL="12700">
              <a:lnSpc>
                <a:spcPct val="100000"/>
              </a:lnSpc>
              <a:spcBef>
                <a:spcPts val="100"/>
              </a:spcBef>
            </a:pPr>
            <a:r>
              <a:rPr lang="en-US" altLang="zh-CN" sz="750" dirty="0">
                <a:latin typeface="微软雅黑" panose="020B0503020204020204" pitchFamily="34" charset="-122"/>
                <a:ea typeface="微软雅黑" panose="020B0503020204020204" pitchFamily="34" charset="-122"/>
                <a:cs typeface="黑体" panose="02010609060101010101" charset="-122"/>
              </a:rPr>
              <a:t>Prof. J. </a:t>
            </a:r>
            <a:r>
              <a:rPr lang="en-US" altLang="zh-CN" sz="750" dirty="0" err="1">
                <a:latin typeface="微软雅黑" panose="020B0503020204020204" pitchFamily="34" charset="-122"/>
                <a:ea typeface="微软雅黑" panose="020B0503020204020204" pitchFamily="34" charset="-122"/>
                <a:cs typeface="黑体" panose="02010609060101010101" charset="-122"/>
              </a:rPr>
              <a:t>Deur</a:t>
            </a:r>
            <a:r>
              <a:rPr lang="en-US" altLang="zh-CN" sz="750" dirty="0">
                <a:latin typeface="微软雅黑" panose="020B0503020204020204" pitchFamily="34" charset="-122"/>
                <a:ea typeface="微软雅黑" panose="020B0503020204020204" pitchFamily="34" charset="-122"/>
                <a:cs typeface="黑体" panose="02010609060101010101" charset="-122"/>
              </a:rPr>
              <a:t>, University of Zagreb, Croatia</a:t>
            </a:r>
            <a:endParaRPr sz="75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55" name="object 18"/>
          <p:cNvSpPr txBox="1"/>
          <p:nvPr/>
        </p:nvSpPr>
        <p:spPr>
          <a:xfrm>
            <a:off x="136465" y="6892419"/>
            <a:ext cx="2295491" cy="166712"/>
          </a:xfrm>
          <a:prstGeom prst="rect">
            <a:avLst/>
          </a:prstGeom>
        </p:spPr>
        <p:txBody>
          <a:bodyPr vert="horz" wrap="square" lIns="0" tIns="12700" rIns="0" bIns="0" rtlCol="0">
            <a:spAutoFit/>
          </a:bodyPr>
          <a:lstStyle/>
          <a:p>
            <a:pPr marL="12700">
              <a:lnSpc>
                <a:spcPct val="100000"/>
              </a:lnSpc>
              <a:spcBef>
                <a:spcPts val="100"/>
              </a:spcBef>
            </a:pPr>
            <a:r>
              <a:rPr lang="en-US" sz="1000" b="1" dirty="0">
                <a:solidFill>
                  <a:srgbClr val="C00000"/>
                </a:solidFill>
                <a:latin typeface="微软雅黑" panose="020B0503020204020204" pitchFamily="34" charset="-122"/>
                <a:ea typeface="微软雅黑" panose="020B0503020204020204" pitchFamily="34" charset="-122"/>
                <a:cs typeface="黑体" panose="02010609060101010101" charset="-122"/>
              </a:rPr>
              <a:t>S</a:t>
            </a:r>
            <a:r>
              <a:rPr lang="en-US" altLang="zh-CN" sz="1000" b="1" dirty="0">
                <a:solidFill>
                  <a:srgbClr val="C00000"/>
                </a:solidFill>
                <a:latin typeface="微软雅黑" panose="020B0503020204020204" pitchFamily="34" charset="-122"/>
                <a:ea typeface="微软雅黑" panose="020B0503020204020204" pitchFamily="34" charset="-122"/>
                <a:cs typeface="黑体" panose="02010609060101010101" charset="-122"/>
              </a:rPr>
              <a:t>cientific Advisory Committee</a:t>
            </a:r>
            <a:endParaRPr sz="1000" b="1" dirty="0">
              <a:solidFill>
                <a:srgbClr val="C00000"/>
              </a:solidFill>
              <a:latin typeface="微软雅黑" panose="020B0503020204020204" pitchFamily="34" charset="-122"/>
              <a:ea typeface="微软雅黑" panose="020B0503020204020204" pitchFamily="34" charset="-122"/>
              <a:cs typeface="黑体" panose="02010609060101010101" charset="-122"/>
            </a:endParaRPr>
          </a:p>
        </p:txBody>
      </p:sp>
      <p:sp>
        <p:nvSpPr>
          <p:cNvPr id="56" name="object 18"/>
          <p:cNvSpPr txBox="1"/>
          <p:nvPr/>
        </p:nvSpPr>
        <p:spPr>
          <a:xfrm>
            <a:off x="141316" y="7093108"/>
            <a:ext cx="2593038" cy="3552254"/>
          </a:xfrm>
          <a:prstGeom prst="rect">
            <a:avLst/>
          </a:prstGeom>
        </p:spPr>
        <p:txBody>
          <a:bodyPr vert="horz" wrap="square" lIns="0" tIns="12700" rIns="0" bIns="0" rtlCol="0">
            <a:spAutoFit/>
          </a:bodyPr>
          <a:lstStyle/>
          <a:p>
            <a:pPr marL="12700">
              <a:lnSpc>
                <a:spcPct val="100000"/>
              </a:lnSpc>
              <a:spcBef>
                <a:spcPts val="100"/>
              </a:spcBef>
            </a:pPr>
            <a:r>
              <a:rPr lang="en-US" altLang="zh-CN" sz="750" b="1" dirty="0">
                <a:latin typeface="微软雅黑" panose="020B0503020204020204" pitchFamily="34" charset="-122"/>
                <a:ea typeface="微软雅黑" panose="020B0503020204020204" pitchFamily="34" charset="-122"/>
                <a:cs typeface="黑体" panose="02010609060101010101" charset="-122"/>
              </a:rPr>
              <a:t>Advisory Committee Chair</a:t>
            </a:r>
          </a:p>
          <a:p>
            <a:pPr marL="12700">
              <a:lnSpc>
                <a:spcPct val="100000"/>
              </a:lnSpc>
              <a:spcBef>
                <a:spcPts val="100"/>
              </a:spcBef>
            </a:pPr>
            <a:r>
              <a:rPr lang="en-US" altLang="zh-CN" sz="750" dirty="0">
                <a:solidFill>
                  <a:schemeClr val="tx1"/>
                </a:solidFill>
                <a:latin typeface="微软雅黑" panose="020B0503020204020204" pitchFamily="34" charset="-122"/>
                <a:ea typeface="微软雅黑" panose="020B0503020204020204" pitchFamily="34" charset="-122"/>
                <a:cs typeface="黑体" panose="02010609060101010101" charset="-122"/>
                <a:sym typeface="+mn-ea"/>
              </a:rPr>
              <a:t>Prof. </a:t>
            </a:r>
            <a:r>
              <a:rPr lang="en-US" altLang="zh-CN" sz="750" dirty="0" err="1">
                <a:solidFill>
                  <a:schemeClr val="tx1"/>
                </a:solidFill>
                <a:latin typeface="微软雅黑" panose="020B0503020204020204" pitchFamily="34" charset="-122"/>
                <a:ea typeface="微软雅黑" panose="020B0503020204020204" pitchFamily="34" charset="-122"/>
                <a:cs typeface="黑体" panose="02010609060101010101" charset="-122"/>
                <a:sym typeface="+mn-ea"/>
              </a:rPr>
              <a:t>Tielong</a:t>
            </a:r>
            <a:r>
              <a:rPr lang="en-US" altLang="zh-CN" sz="750" dirty="0">
                <a:solidFill>
                  <a:schemeClr val="tx1"/>
                </a:solidFill>
                <a:latin typeface="微软雅黑" panose="020B0503020204020204" pitchFamily="34" charset="-122"/>
                <a:ea typeface="微软雅黑" panose="020B0503020204020204" pitchFamily="34" charset="-122"/>
                <a:cs typeface="黑体" panose="02010609060101010101" charset="-122"/>
                <a:sym typeface="+mn-ea"/>
              </a:rPr>
              <a:t> Shen, Sophia University, Japan</a:t>
            </a:r>
            <a:endParaRPr lang="en-US" altLang="zh-CN" sz="750" dirty="0">
              <a:solidFill>
                <a:schemeClr val="tx1"/>
              </a:solidFill>
              <a:latin typeface="微软雅黑" panose="020B0503020204020204" pitchFamily="34" charset="-122"/>
              <a:ea typeface="微软雅黑" panose="020B0503020204020204" pitchFamily="34" charset="-122"/>
              <a:cs typeface="黑体" panose="02010609060101010101" charset="-122"/>
            </a:endParaRPr>
          </a:p>
          <a:p>
            <a:pPr marL="12700">
              <a:lnSpc>
                <a:spcPct val="100000"/>
              </a:lnSpc>
              <a:spcBef>
                <a:spcPts val="100"/>
              </a:spcBef>
            </a:pPr>
            <a:r>
              <a:rPr lang="en-US" altLang="zh-CN" sz="750" dirty="0">
                <a:solidFill>
                  <a:schemeClr val="tx1"/>
                </a:solidFill>
                <a:latin typeface="微软雅黑" panose="020B0503020204020204" pitchFamily="34" charset="-122"/>
                <a:ea typeface="微软雅黑" panose="020B0503020204020204" pitchFamily="34" charset="-122"/>
                <a:cs typeface="黑体" panose="02010609060101010101" charset="-122"/>
                <a:sym typeface="+mn-ea"/>
              </a:rPr>
              <a:t>Prof. Hong Chen, Tongji University, China</a:t>
            </a:r>
          </a:p>
          <a:p>
            <a:pPr marL="12700">
              <a:lnSpc>
                <a:spcPct val="100000"/>
              </a:lnSpc>
              <a:spcBef>
                <a:spcPts val="100"/>
              </a:spcBef>
            </a:pPr>
            <a:r>
              <a:rPr lang="en-US" altLang="zh-CN" sz="750" dirty="0">
                <a:latin typeface="微软雅黑" panose="020B0503020204020204" pitchFamily="34" charset="-122"/>
                <a:ea typeface="微软雅黑" panose="020B0503020204020204" pitchFamily="34" charset="-122"/>
                <a:cs typeface="黑体" panose="02010609060101010101" charset="-122"/>
                <a:sym typeface="+mn-ea"/>
              </a:rPr>
              <a:t>Prof. Hui Xie, Tianjin University, China</a:t>
            </a:r>
            <a:endParaRPr lang="en-US" altLang="zh-CN" sz="750" dirty="0">
              <a:latin typeface="微软雅黑" panose="020B0503020204020204" pitchFamily="34" charset="-122"/>
              <a:ea typeface="微软雅黑" panose="020B0503020204020204" pitchFamily="34" charset="-122"/>
              <a:cs typeface="黑体" panose="02010609060101010101" charset="-122"/>
            </a:endParaRPr>
          </a:p>
          <a:p>
            <a:pPr marL="12700">
              <a:lnSpc>
                <a:spcPct val="100000"/>
              </a:lnSpc>
              <a:spcBef>
                <a:spcPts val="100"/>
              </a:spcBef>
            </a:pPr>
            <a:r>
              <a:rPr lang="en-US" altLang="zh-CN" sz="750" dirty="0">
                <a:latin typeface="微软雅黑" panose="020B0503020204020204" pitchFamily="34" charset="-122"/>
                <a:ea typeface="微软雅黑" panose="020B0503020204020204" pitchFamily="34" charset="-122"/>
                <a:cs typeface="黑体" panose="02010609060101010101" charset="-122"/>
              </a:rPr>
              <a:t>Prof. Peter </a:t>
            </a:r>
            <a:r>
              <a:rPr lang="en-US" altLang="zh-CN" sz="750" dirty="0" err="1">
                <a:latin typeface="微软雅黑" panose="020B0503020204020204" pitchFamily="34" charset="-122"/>
                <a:ea typeface="微软雅黑" panose="020B0503020204020204" pitchFamily="34" charset="-122"/>
                <a:cs typeface="黑体" panose="02010609060101010101" charset="-122"/>
              </a:rPr>
              <a:t>Tenberge</a:t>
            </a:r>
            <a:r>
              <a:rPr lang="en-US" altLang="zh-CN" sz="750" dirty="0">
                <a:latin typeface="微软雅黑" panose="020B0503020204020204" pitchFamily="34" charset="-122"/>
                <a:ea typeface="微软雅黑" panose="020B0503020204020204" pitchFamily="34" charset="-122"/>
                <a:cs typeface="黑体" panose="02010609060101010101" charset="-122"/>
              </a:rPr>
              <a:t>, Ruhr-U. Bochum,</a:t>
            </a:r>
            <a:r>
              <a:rPr lang="zh-CN" altLang="en-US" sz="750" dirty="0">
                <a:latin typeface="微软雅黑" panose="020B0503020204020204" pitchFamily="34" charset="-122"/>
                <a:ea typeface="微软雅黑" panose="020B0503020204020204" pitchFamily="34" charset="-122"/>
                <a:cs typeface="黑体" panose="02010609060101010101" charset="-122"/>
              </a:rPr>
              <a:t> </a:t>
            </a:r>
            <a:r>
              <a:rPr lang="en-US" altLang="zh-CN" sz="750" dirty="0">
                <a:solidFill>
                  <a:schemeClr val="tx1"/>
                </a:solidFill>
                <a:latin typeface="微软雅黑" panose="020B0503020204020204" pitchFamily="34" charset="-122"/>
                <a:ea typeface="微软雅黑" panose="020B0503020204020204" pitchFamily="34" charset="-122"/>
                <a:cs typeface="黑体" panose="02010609060101010101" charset="-122"/>
              </a:rPr>
              <a:t>Germany</a:t>
            </a:r>
          </a:p>
          <a:p>
            <a:pPr marL="12700">
              <a:lnSpc>
                <a:spcPct val="100000"/>
              </a:lnSpc>
              <a:spcBef>
                <a:spcPts val="100"/>
              </a:spcBef>
            </a:pPr>
            <a:r>
              <a:rPr lang="en-US" altLang="zh-CN" sz="750" dirty="0">
                <a:solidFill>
                  <a:schemeClr val="tx1"/>
                </a:solidFill>
                <a:latin typeface="微软雅黑" panose="020B0503020204020204" pitchFamily="34" charset="-122"/>
                <a:ea typeface="微软雅黑" panose="020B0503020204020204" pitchFamily="34" charset="-122"/>
                <a:cs typeface="黑体" panose="02010609060101010101" charset="-122"/>
              </a:rPr>
              <a:t>Prof. </a:t>
            </a:r>
            <a:r>
              <a:rPr lang="en-US" altLang="zh-CN" sz="750" dirty="0" err="1">
                <a:solidFill>
                  <a:schemeClr val="tx1"/>
                </a:solidFill>
                <a:latin typeface="微软雅黑" panose="020B0503020204020204" pitchFamily="34" charset="-122"/>
                <a:ea typeface="微软雅黑" panose="020B0503020204020204" pitchFamily="34" charset="-122"/>
                <a:cs typeface="黑体" panose="02010609060101010101" charset="-122"/>
              </a:rPr>
              <a:t>Karsten</a:t>
            </a:r>
            <a:r>
              <a:rPr lang="en-US" altLang="zh-CN" sz="750" dirty="0">
                <a:solidFill>
                  <a:schemeClr val="tx1"/>
                </a:solidFill>
                <a:latin typeface="微软雅黑" panose="020B0503020204020204" pitchFamily="34" charset="-122"/>
                <a:ea typeface="微软雅黑" panose="020B0503020204020204" pitchFamily="34" charset="-122"/>
                <a:cs typeface="黑体" panose="02010609060101010101" charset="-122"/>
              </a:rPr>
              <a:t> Stahl, TU Munich, Germany</a:t>
            </a:r>
          </a:p>
          <a:p>
            <a:pPr marL="12700">
              <a:lnSpc>
                <a:spcPct val="100000"/>
              </a:lnSpc>
              <a:spcBef>
                <a:spcPts val="100"/>
              </a:spcBef>
            </a:pPr>
            <a:r>
              <a:rPr lang="en-US" altLang="zh-CN" sz="750" dirty="0">
                <a:solidFill>
                  <a:schemeClr val="tx1"/>
                </a:solidFill>
                <a:latin typeface="微软雅黑" panose="020B0503020204020204" pitchFamily="34" charset="-122"/>
                <a:ea typeface="微软雅黑" panose="020B0503020204020204" pitchFamily="34" charset="-122"/>
                <a:cs typeface="黑体" panose="02010609060101010101" charset="-122"/>
                <a:sym typeface="+mn-ea"/>
              </a:rPr>
              <a:t>Prof. Zoran </a:t>
            </a:r>
            <a:r>
              <a:rPr lang="en-US" altLang="zh-CN" sz="750" dirty="0" err="1">
                <a:solidFill>
                  <a:schemeClr val="tx1"/>
                </a:solidFill>
                <a:latin typeface="微软雅黑" panose="020B0503020204020204" pitchFamily="34" charset="-122"/>
                <a:ea typeface="微软雅黑" panose="020B0503020204020204" pitchFamily="34" charset="-122"/>
                <a:cs typeface="黑体" panose="02010609060101010101" charset="-122"/>
                <a:sym typeface="+mn-ea"/>
              </a:rPr>
              <a:t>Filipi</a:t>
            </a:r>
            <a:r>
              <a:rPr lang="en-US" altLang="zh-CN" sz="750" dirty="0">
                <a:solidFill>
                  <a:schemeClr val="tx1"/>
                </a:solidFill>
                <a:latin typeface="微软雅黑" panose="020B0503020204020204" pitchFamily="34" charset="-122"/>
                <a:ea typeface="微软雅黑" panose="020B0503020204020204" pitchFamily="34" charset="-122"/>
                <a:cs typeface="黑体" panose="02010609060101010101" charset="-122"/>
                <a:sym typeface="+mn-ea"/>
              </a:rPr>
              <a:t>, Clemson University, USA</a:t>
            </a:r>
          </a:p>
          <a:p>
            <a:pPr marL="12700">
              <a:lnSpc>
                <a:spcPct val="100000"/>
              </a:lnSpc>
            </a:pPr>
            <a:endParaRPr lang="en-US" altLang="zh-CN" sz="750" dirty="0">
              <a:solidFill>
                <a:schemeClr val="tx1"/>
              </a:solidFill>
              <a:latin typeface="微软雅黑" panose="020B0503020204020204" pitchFamily="34" charset="-122"/>
              <a:ea typeface="微软雅黑" panose="020B0503020204020204" pitchFamily="34" charset="-122"/>
              <a:cs typeface="黑体" panose="02010609060101010101" charset="-122"/>
            </a:endParaRPr>
          </a:p>
          <a:p>
            <a:pPr marL="12700">
              <a:lnSpc>
                <a:spcPct val="100000"/>
              </a:lnSpc>
              <a:spcBef>
                <a:spcPts val="100"/>
              </a:spcBef>
            </a:pPr>
            <a:r>
              <a:rPr lang="en-US" altLang="zh-CN" sz="750" b="1" dirty="0">
                <a:solidFill>
                  <a:schemeClr val="tx1"/>
                </a:solidFill>
                <a:latin typeface="微软雅黑" panose="020B0503020204020204" pitchFamily="34" charset="-122"/>
                <a:ea typeface="微软雅黑" panose="020B0503020204020204" pitchFamily="34" charset="-122"/>
                <a:cs typeface="黑体" panose="02010609060101010101" charset="-122"/>
              </a:rPr>
              <a:t>Advisory Committee Member</a:t>
            </a:r>
          </a:p>
          <a:p>
            <a:pPr marL="12700">
              <a:lnSpc>
                <a:spcPct val="100000"/>
              </a:lnSpc>
              <a:spcBef>
                <a:spcPts val="100"/>
              </a:spcBef>
            </a:pPr>
            <a:r>
              <a:rPr lang="en-US" altLang="zh-CN" sz="750" dirty="0">
                <a:latin typeface="微软雅黑" panose="020B0503020204020204" pitchFamily="34" charset="-122"/>
                <a:ea typeface="微软雅黑" panose="020B0503020204020204" pitchFamily="34" charset="-122"/>
                <a:sym typeface="+mn-ea"/>
              </a:rPr>
              <a:t>Prof. Tiancai Ma, Tongji University, China</a:t>
            </a:r>
          </a:p>
          <a:p>
            <a:pPr marL="12700">
              <a:lnSpc>
                <a:spcPct val="100000"/>
              </a:lnSpc>
              <a:spcBef>
                <a:spcPts val="100"/>
              </a:spcBef>
            </a:pPr>
            <a:r>
              <a:rPr lang="en-US" altLang="zh-CN" sz="750" dirty="0">
                <a:latin typeface="微软雅黑" panose="020B0503020204020204" pitchFamily="34" charset="-122"/>
                <a:ea typeface="微软雅黑" panose="020B0503020204020204" pitchFamily="34" charset="-122"/>
              </a:rPr>
              <a:t>Prof. </a:t>
            </a:r>
            <a:r>
              <a:rPr lang="en-US" altLang="zh-CN" sz="750" dirty="0" err="1">
                <a:latin typeface="微软雅黑" panose="020B0503020204020204" pitchFamily="34" charset="-122"/>
                <a:ea typeface="微软雅黑" panose="020B0503020204020204" pitchFamily="34" charset="-122"/>
              </a:rPr>
              <a:t>Daofei</a:t>
            </a:r>
            <a:r>
              <a:rPr lang="en-US" altLang="zh-CN" sz="750" dirty="0">
                <a:latin typeface="微软雅黑" panose="020B0503020204020204" pitchFamily="34" charset="-122"/>
                <a:ea typeface="微软雅黑" panose="020B0503020204020204" pitchFamily="34" charset="-122"/>
              </a:rPr>
              <a:t> Li, Zhejiang University, China</a:t>
            </a:r>
          </a:p>
          <a:p>
            <a:pPr marL="12700">
              <a:lnSpc>
                <a:spcPct val="100000"/>
              </a:lnSpc>
              <a:spcBef>
                <a:spcPts val="100"/>
              </a:spcBef>
            </a:pPr>
            <a:r>
              <a:rPr lang="en-US" altLang="zh-CN" sz="750" dirty="0">
                <a:latin typeface="微软雅黑" panose="020B0503020204020204" pitchFamily="34" charset="-122"/>
                <a:ea typeface="微软雅黑" panose="020B0503020204020204" pitchFamily="34" charset="-122"/>
              </a:rPr>
              <a:t>Prof. Dong Guo, Chongqing U. of Tech., China</a:t>
            </a:r>
          </a:p>
          <a:p>
            <a:pPr marL="12700">
              <a:lnSpc>
                <a:spcPct val="100000"/>
              </a:lnSpc>
              <a:spcBef>
                <a:spcPts val="100"/>
              </a:spcBef>
            </a:pPr>
            <a:r>
              <a:rPr lang="en-US" altLang="zh-CN" sz="750" dirty="0">
                <a:latin typeface="微软雅黑" panose="020B0503020204020204" pitchFamily="34" charset="-122"/>
                <a:ea typeface="微软雅黑" panose="020B0503020204020204" pitchFamily="34" charset="-122"/>
              </a:rPr>
              <a:t>Prof. </a:t>
            </a:r>
            <a:r>
              <a:rPr lang="en-US" altLang="zh-CN" sz="750" dirty="0" err="1">
                <a:latin typeface="微软雅黑" panose="020B0503020204020204" pitchFamily="34" charset="-122"/>
                <a:ea typeface="微软雅黑" panose="020B0503020204020204" pitchFamily="34" charset="-122"/>
              </a:rPr>
              <a:t>Shuhan</a:t>
            </a:r>
            <a:r>
              <a:rPr lang="en-US" altLang="zh-CN" sz="750" dirty="0">
                <a:latin typeface="微软雅黑" panose="020B0503020204020204" pitchFamily="34" charset="-122"/>
                <a:ea typeface="微软雅黑" panose="020B0503020204020204" pitchFamily="34" charset="-122"/>
              </a:rPr>
              <a:t> Wang, </a:t>
            </a:r>
            <a:r>
              <a:rPr lang="en-US" altLang="zh-CN" sz="750" dirty="0" err="1">
                <a:latin typeface="微软雅黑" panose="020B0503020204020204" pitchFamily="34" charset="-122"/>
                <a:ea typeface="微软雅黑" panose="020B0503020204020204" pitchFamily="34" charset="-122"/>
              </a:rPr>
              <a:t>Beihang</a:t>
            </a:r>
            <a:r>
              <a:rPr lang="en-US" altLang="zh-CN" sz="750" dirty="0">
                <a:latin typeface="微软雅黑" panose="020B0503020204020204" pitchFamily="34" charset="-122"/>
                <a:ea typeface="微软雅黑" panose="020B0503020204020204" pitchFamily="34" charset="-122"/>
              </a:rPr>
              <a:t> University, China</a:t>
            </a:r>
          </a:p>
          <a:p>
            <a:pPr marL="12700">
              <a:spcBef>
                <a:spcPts val="100"/>
              </a:spcBef>
            </a:pPr>
            <a:r>
              <a:rPr lang="en-US" altLang="zh-CN" sz="750" dirty="0">
                <a:latin typeface="微软雅黑" panose="020B0503020204020204" pitchFamily="34" charset="-122"/>
                <a:ea typeface="微软雅黑" panose="020B0503020204020204" pitchFamily="34" charset="-122"/>
                <a:cs typeface="黑体" panose="02010609060101010101" charset="-122"/>
              </a:rPr>
              <a:t>Prof. </a:t>
            </a:r>
            <a:r>
              <a:rPr lang="en-US" altLang="zh-CN" sz="750" dirty="0" err="1">
                <a:latin typeface="微软雅黑" panose="020B0503020204020204" pitchFamily="34" charset="-122"/>
                <a:ea typeface="微软雅黑" panose="020B0503020204020204" pitchFamily="34" charset="-122"/>
                <a:cs typeface="黑体" panose="02010609060101010101" charset="-122"/>
              </a:rPr>
              <a:t>Likang</a:t>
            </a:r>
            <a:r>
              <a:rPr lang="en-US" altLang="zh-CN" sz="750" dirty="0">
                <a:latin typeface="微软雅黑" panose="020B0503020204020204" pitchFamily="34" charset="-122"/>
                <a:ea typeface="微软雅黑" panose="020B0503020204020204" pitchFamily="34" charset="-122"/>
                <a:cs typeface="黑体" panose="02010609060101010101" charset="-122"/>
              </a:rPr>
              <a:t> Yang, Zhejiang U. of S&amp;T (ZUST), China</a:t>
            </a:r>
          </a:p>
          <a:p>
            <a:pPr marL="12700">
              <a:lnSpc>
                <a:spcPct val="100000"/>
              </a:lnSpc>
              <a:spcBef>
                <a:spcPts val="100"/>
              </a:spcBef>
            </a:pPr>
            <a:r>
              <a:rPr lang="en-US" altLang="zh-CN" sz="750" dirty="0">
                <a:latin typeface="微软雅黑" panose="020B0503020204020204" pitchFamily="34" charset="-122"/>
                <a:ea typeface="微软雅黑" panose="020B0503020204020204" pitchFamily="34" charset="-122"/>
                <a:sym typeface="+mn-ea"/>
              </a:rPr>
              <a:t>Dr. Andrew Watson, Loughborough University, UK </a:t>
            </a:r>
          </a:p>
          <a:p>
            <a:pPr marL="12700">
              <a:lnSpc>
                <a:spcPct val="100000"/>
              </a:lnSpc>
              <a:spcBef>
                <a:spcPts val="100"/>
              </a:spcBef>
            </a:pPr>
            <a:r>
              <a:rPr lang="en-US" altLang="zh-CN" sz="750" dirty="0">
                <a:latin typeface="微软雅黑" panose="020B0503020204020204" pitchFamily="34" charset="-122"/>
                <a:ea typeface="微软雅黑" panose="020B0503020204020204" pitchFamily="34" charset="-122"/>
              </a:rPr>
              <a:t>Prof. M. </a:t>
            </a:r>
            <a:r>
              <a:rPr lang="en-US" altLang="zh-CN" sz="750" dirty="0" err="1">
                <a:latin typeface="微软雅黑" panose="020B0503020204020204" pitchFamily="34" charset="-122"/>
                <a:ea typeface="微软雅黑" panose="020B0503020204020204" pitchFamily="34" charset="-122"/>
              </a:rPr>
              <a:t>Shahbakhti</a:t>
            </a:r>
            <a:r>
              <a:rPr lang="en-US" altLang="zh-CN" sz="750" dirty="0">
                <a:latin typeface="微软雅黑" panose="020B0503020204020204" pitchFamily="34" charset="-122"/>
                <a:ea typeface="微软雅黑" panose="020B0503020204020204" pitchFamily="34" charset="-122"/>
              </a:rPr>
              <a:t>, University of Alberta, Canada</a:t>
            </a:r>
          </a:p>
          <a:p>
            <a:pPr marL="12700">
              <a:lnSpc>
                <a:spcPct val="100000"/>
              </a:lnSpc>
              <a:spcBef>
                <a:spcPts val="100"/>
              </a:spcBef>
            </a:pPr>
            <a:r>
              <a:rPr lang="en-US" altLang="zh-CN" sz="750" dirty="0">
                <a:latin typeface="微软雅黑" panose="020B0503020204020204" pitchFamily="34" charset="-122"/>
                <a:ea typeface="微软雅黑" panose="020B0503020204020204" pitchFamily="34" charset="-122"/>
              </a:rPr>
              <a:t>Prof. F. </a:t>
            </a:r>
            <a:r>
              <a:rPr lang="en-US" altLang="zh-CN" sz="750" dirty="0" err="1">
                <a:latin typeface="微软雅黑" panose="020B0503020204020204" pitchFamily="34" charset="-122"/>
                <a:ea typeface="微软雅黑" panose="020B0503020204020204" pitchFamily="34" charset="-122"/>
              </a:rPr>
              <a:t>Kücükay</a:t>
            </a:r>
            <a:r>
              <a:rPr lang="en-US" altLang="zh-CN" sz="750" dirty="0">
                <a:latin typeface="微软雅黑" panose="020B0503020204020204" pitchFamily="34" charset="-122"/>
                <a:ea typeface="微软雅黑" panose="020B0503020204020204" pitchFamily="34" charset="-122"/>
              </a:rPr>
              <a:t>, TU Braunschweig, Germany</a:t>
            </a:r>
          </a:p>
          <a:p>
            <a:pPr marL="12700">
              <a:lnSpc>
                <a:spcPct val="100000"/>
              </a:lnSpc>
              <a:spcBef>
                <a:spcPts val="100"/>
              </a:spcBef>
            </a:pPr>
            <a:r>
              <a:rPr lang="en-US" altLang="zh-CN" sz="750" dirty="0">
                <a:latin typeface="微软雅黑" panose="020B0503020204020204" pitchFamily="34" charset="-122"/>
                <a:ea typeface="微软雅黑" panose="020B0503020204020204" pitchFamily="34" charset="-122"/>
              </a:rPr>
              <a:t>Prof. Gianfranco Rizzo, U. of Salerno, Italy</a:t>
            </a:r>
          </a:p>
          <a:p>
            <a:pPr marL="12700">
              <a:lnSpc>
                <a:spcPct val="100000"/>
              </a:lnSpc>
              <a:spcBef>
                <a:spcPts val="100"/>
              </a:spcBef>
            </a:pPr>
            <a:r>
              <a:rPr lang="en-US" altLang="zh-CN" sz="750" dirty="0">
                <a:latin typeface="微软雅黑" panose="020B0503020204020204" pitchFamily="34" charset="-122"/>
                <a:ea typeface="微软雅黑" panose="020B0503020204020204" pitchFamily="34" charset="-122"/>
                <a:sym typeface="+mn-ea"/>
              </a:rPr>
              <a:t>Prof. Per </a:t>
            </a:r>
            <a:r>
              <a:rPr lang="en-US" altLang="zh-CN" sz="750" dirty="0" err="1">
                <a:latin typeface="微软雅黑" panose="020B0503020204020204" pitchFamily="34" charset="-122"/>
                <a:ea typeface="微软雅黑" panose="020B0503020204020204" pitchFamily="34" charset="-122"/>
                <a:sym typeface="+mn-ea"/>
              </a:rPr>
              <a:t>Tunestål</a:t>
            </a:r>
            <a:r>
              <a:rPr lang="en-US" altLang="zh-CN" sz="750" dirty="0">
                <a:latin typeface="微软雅黑" panose="020B0503020204020204" pitchFamily="34" charset="-122"/>
                <a:ea typeface="微软雅黑" panose="020B0503020204020204" pitchFamily="34" charset="-122"/>
                <a:sym typeface="+mn-ea"/>
              </a:rPr>
              <a:t>, Lund University, Sweden</a:t>
            </a:r>
            <a:endParaRPr lang="en-US" altLang="zh-CN" sz="750" dirty="0">
              <a:latin typeface="微软雅黑" panose="020B0503020204020204" pitchFamily="34" charset="-122"/>
              <a:ea typeface="微软雅黑" panose="020B0503020204020204" pitchFamily="34" charset="-122"/>
            </a:endParaRPr>
          </a:p>
          <a:p>
            <a:pPr marL="12700">
              <a:lnSpc>
                <a:spcPct val="100000"/>
              </a:lnSpc>
              <a:spcBef>
                <a:spcPts val="100"/>
              </a:spcBef>
            </a:pPr>
            <a:r>
              <a:rPr lang="en-US" altLang="zh-CN" sz="750" dirty="0">
                <a:latin typeface="微软雅黑" panose="020B0503020204020204" pitchFamily="34" charset="-122"/>
                <a:ea typeface="微软雅黑" panose="020B0503020204020204" pitchFamily="34" charset="-122"/>
              </a:rPr>
              <a:t>Prof. Aldo </a:t>
            </a:r>
            <a:r>
              <a:rPr lang="en-US" altLang="zh-CN" sz="750" dirty="0" err="1">
                <a:latin typeface="微软雅黑" panose="020B0503020204020204" pitchFamily="34" charset="-122"/>
                <a:ea typeface="微软雅黑" panose="020B0503020204020204" pitchFamily="34" charset="-122"/>
              </a:rPr>
              <a:t>Sorniotti</a:t>
            </a:r>
            <a:r>
              <a:rPr lang="en-US" altLang="zh-CN" sz="750" dirty="0">
                <a:latin typeface="微软雅黑" panose="020B0503020204020204" pitchFamily="34" charset="-122"/>
                <a:ea typeface="微软雅黑" panose="020B0503020204020204" pitchFamily="34" charset="-122"/>
              </a:rPr>
              <a:t>, University of Surrey, UK</a:t>
            </a:r>
          </a:p>
          <a:p>
            <a:pPr marL="12700">
              <a:lnSpc>
                <a:spcPct val="100000"/>
              </a:lnSpc>
              <a:spcBef>
                <a:spcPts val="100"/>
              </a:spcBef>
            </a:pPr>
            <a:r>
              <a:rPr lang="en-US" altLang="zh-CN" sz="750" dirty="0">
                <a:latin typeface="微软雅黑" panose="020B0503020204020204" pitchFamily="34" charset="-122"/>
                <a:ea typeface="微软雅黑" panose="020B0503020204020204" pitchFamily="34" charset="-122"/>
              </a:rPr>
              <a:t>Prof. </a:t>
            </a:r>
            <a:r>
              <a:rPr lang="en-US" altLang="zh-CN" sz="750" dirty="0" err="1">
                <a:latin typeface="微软雅黑" panose="020B0503020204020204" pitchFamily="34" charset="-122"/>
                <a:ea typeface="微软雅黑" panose="020B0503020204020204" pitchFamily="34" charset="-122"/>
              </a:rPr>
              <a:t>Marcis</a:t>
            </a:r>
            <a:r>
              <a:rPr lang="en-US" altLang="zh-CN" sz="750" dirty="0">
                <a:latin typeface="微软雅黑" panose="020B0503020204020204" pitchFamily="34" charset="-122"/>
                <a:ea typeface="微软雅黑" panose="020B0503020204020204" pitchFamily="34" charset="-122"/>
              </a:rPr>
              <a:t> </a:t>
            </a:r>
            <a:r>
              <a:rPr lang="en-US" altLang="zh-CN" sz="750" dirty="0" err="1">
                <a:latin typeface="微软雅黑" panose="020B0503020204020204" pitchFamily="34" charset="-122"/>
                <a:ea typeface="微软雅黑" panose="020B0503020204020204" pitchFamily="34" charset="-122"/>
              </a:rPr>
              <a:t>Jansons</a:t>
            </a:r>
            <a:r>
              <a:rPr lang="en-US" altLang="zh-CN" sz="750" dirty="0">
                <a:latin typeface="微软雅黑" panose="020B0503020204020204" pitchFamily="34" charset="-122"/>
                <a:ea typeface="微软雅黑" panose="020B0503020204020204" pitchFamily="34" charset="-122"/>
              </a:rPr>
              <a:t>, Wayne State U., USA</a:t>
            </a:r>
          </a:p>
          <a:p>
            <a:pPr marL="12700">
              <a:lnSpc>
                <a:spcPct val="100000"/>
              </a:lnSpc>
              <a:spcBef>
                <a:spcPts val="100"/>
              </a:spcBef>
            </a:pPr>
            <a:r>
              <a:rPr lang="en-US" altLang="zh-CN" sz="750" dirty="0">
                <a:latin typeface="微软雅黑" panose="020B0503020204020204" pitchFamily="34" charset="-122"/>
                <a:ea typeface="微软雅黑" panose="020B0503020204020204" pitchFamily="34" charset="-122"/>
              </a:rPr>
              <a:t>Prof. Tartakovsky, Technion-Israel Inst. of Tech, Israel</a:t>
            </a:r>
          </a:p>
          <a:p>
            <a:pPr marL="12700">
              <a:lnSpc>
                <a:spcPct val="100000"/>
              </a:lnSpc>
              <a:spcBef>
                <a:spcPts val="100"/>
              </a:spcBef>
            </a:pPr>
            <a:r>
              <a:rPr lang="en-US" altLang="zh-CN" sz="750" dirty="0">
                <a:latin typeface="微软雅黑" panose="020B0503020204020204" pitchFamily="34" charset="-122"/>
                <a:ea typeface="微软雅黑" panose="020B0503020204020204" pitchFamily="34" charset="-122"/>
              </a:rPr>
              <a:t>Prof. Timothy J. Jacobs, Texas A&amp;M U., USA</a:t>
            </a:r>
          </a:p>
          <a:p>
            <a:pPr marL="12700">
              <a:lnSpc>
                <a:spcPct val="100000"/>
              </a:lnSpc>
              <a:spcBef>
                <a:spcPts val="100"/>
              </a:spcBef>
            </a:pPr>
            <a:r>
              <a:rPr lang="en-US" altLang="zh-CN" sz="750" dirty="0">
                <a:latin typeface="微软雅黑" panose="020B0503020204020204" pitchFamily="34" charset="-122"/>
                <a:ea typeface="微软雅黑" panose="020B0503020204020204" pitchFamily="34" charset="-122"/>
                <a:sym typeface="+mn-ea"/>
              </a:rPr>
              <a:t>Prof. Ali Emadi, McMaster University, Canada</a:t>
            </a:r>
            <a:endParaRPr lang="en-US" altLang="zh-CN" sz="750" dirty="0">
              <a:latin typeface="微软雅黑" panose="020B0503020204020204" pitchFamily="34" charset="-122"/>
              <a:ea typeface="微软雅黑" panose="020B0503020204020204" pitchFamily="34" charset="-122"/>
            </a:endParaRPr>
          </a:p>
          <a:p>
            <a:pPr marL="12700">
              <a:lnSpc>
                <a:spcPct val="100000"/>
              </a:lnSpc>
              <a:spcBef>
                <a:spcPts val="100"/>
              </a:spcBef>
            </a:pPr>
            <a:r>
              <a:rPr lang="en-US" altLang="zh-CN" sz="750" dirty="0">
                <a:latin typeface="微软雅黑" panose="020B0503020204020204" pitchFamily="34" charset="-122"/>
                <a:ea typeface="微软雅黑" panose="020B0503020204020204" pitchFamily="34" charset="-122"/>
              </a:rPr>
              <a:t>Prof.</a:t>
            </a:r>
            <a:r>
              <a:rPr lang="zh-CN" altLang="en-US" sz="750" dirty="0">
                <a:latin typeface="微软雅黑" panose="020B0503020204020204" pitchFamily="34" charset="-122"/>
                <a:ea typeface="微软雅黑" panose="020B0503020204020204" pitchFamily="34" charset="-122"/>
              </a:rPr>
              <a:t> </a:t>
            </a:r>
            <a:r>
              <a:rPr lang="en-US" altLang="zh-CN" sz="750" dirty="0">
                <a:latin typeface="微软雅黑" panose="020B0503020204020204" pitchFamily="34" charset="-122"/>
                <a:ea typeface="微软雅黑" panose="020B0503020204020204" pitchFamily="34" charset="-122"/>
              </a:rPr>
              <a:t>Chris Brace, University</a:t>
            </a:r>
            <a:r>
              <a:rPr lang="zh-CN" altLang="en-US" sz="750" dirty="0">
                <a:latin typeface="微软雅黑" panose="020B0503020204020204" pitchFamily="34" charset="-122"/>
                <a:ea typeface="微软雅黑" panose="020B0503020204020204" pitchFamily="34" charset="-122"/>
              </a:rPr>
              <a:t> </a:t>
            </a:r>
            <a:r>
              <a:rPr lang="en-US" altLang="zh-CN" sz="750" dirty="0">
                <a:latin typeface="微软雅黑" panose="020B0503020204020204" pitchFamily="34" charset="-122"/>
                <a:ea typeface="微软雅黑" panose="020B0503020204020204" pitchFamily="34" charset="-122"/>
              </a:rPr>
              <a:t>of</a:t>
            </a:r>
            <a:r>
              <a:rPr lang="zh-CN" altLang="en-US" sz="750" dirty="0">
                <a:latin typeface="微软雅黑" panose="020B0503020204020204" pitchFamily="34" charset="-122"/>
                <a:ea typeface="微软雅黑" panose="020B0503020204020204" pitchFamily="34" charset="-122"/>
              </a:rPr>
              <a:t> </a:t>
            </a:r>
            <a:r>
              <a:rPr lang="en-US" altLang="zh-CN" sz="750" dirty="0">
                <a:latin typeface="微软雅黑" panose="020B0503020204020204" pitchFamily="34" charset="-122"/>
                <a:ea typeface="微软雅黑" panose="020B0503020204020204" pitchFamily="34" charset="-122"/>
              </a:rPr>
              <a:t>Bath,</a:t>
            </a:r>
            <a:r>
              <a:rPr lang="zh-CN" altLang="en-US" sz="750" dirty="0">
                <a:latin typeface="微软雅黑" panose="020B0503020204020204" pitchFamily="34" charset="-122"/>
                <a:ea typeface="微软雅黑" panose="020B0503020204020204" pitchFamily="34" charset="-122"/>
              </a:rPr>
              <a:t> </a:t>
            </a:r>
            <a:r>
              <a:rPr lang="en-US" altLang="zh-CN" sz="750" dirty="0">
                <a:latin typeface="微软雅黑" panose="020B0503020204020204" pitchFamily="34" charset="-122"/>
                <a:ea typeface="微软雅黑" panose="020B0503020204020204" pitchFamily="34" charset="-122"/>
              </a:rPr>
              <a:t>UK</a:t>
            </a:r>
          </a:p>
          <a:p>
            <a:r>
              <a:rPr lang="en-US" altLang="zh-CN" sz="750" dirty="0">
                <a:latin typeface="微软雅黑" panose="020B0503020204020204" pitchFamily="34" charset="-122"/>
                <a:ea typeface="微软雅黑" panose="020B0503020204020204" pitchFamily="34" charset="-122"/>
              </a:rPr>
              <a:t>Prof. Fang Luo, SUNY at Stony Brook,</a:t>
            </a:r>
            <a:r>
              <a:rPr lang="zh-CN" altLang="en-US" sz="750" dirty="0">
                <a:latin typeface="微软雅黑" panose="020B0503020204020204" pitchFamily="34" charset="-122"/>
                <a:ea typeface="微软雅黑" panose="020B0503020204020204" pitchFamily="34" charset="-122"/>
              </a:rPr>
              <a:t> </a:t>
            </a:r>
            <a:r>
              <a:rPr lang="en-US" altLang="zh-CN" sz="750" dirty="0">
                <a:latin typeface="微软雅黑" panose="020B0503020204020204" pitchFamily="34" charset="-122"/>
                <a:ea typeface="微软雅黑" panose="020B0503020204020204" pitchFamily="34" charset="-122"/>
              </a:rPr>
              <a:t>USA</a:t>
            </a:r>
          </a:p>
          <a:p>
            <a:r>
              <a:rPr lang="en-US" altLang="zh-CN" sz="750" dirty="0">
                <a:latin typeface="微软雅黑" panose="020B0503020204020204" pitchFamily="34" charset="-122"/>
                <a:ea typeface="微软雅黑" panose="020B0503020204020204" pitchFamily="34" charset="-122"/>
                <a:cs typeface="黑体" panose="02010609060101010101" charset="-122"/>
              </a:rPr>
              <a:t>Prof. </a:t>
            </a:r>
            <a:r>
              <a:rPr lang="en-US" altLang="zh-CN" sz="750" dirty="0" err="1">
                <a:latin typeface="微软雅黑" panose="020B0503020204020204" pitchFamily="34" charset="-122"/>
                <a:ea typeface="微软雅黑" panose="020B0503020204020204" pitchFamily="34" charset="-122"/>
                <a:cs typeface="黑体" panose="02010609060101010101" charset="-122"/>
              </a:rPr>
              <a:t>Cacciato</a:t>
            </a:r>
            <a:r>
              <a:rPr lang="en-US" altLang="zh-CN" sz="750" dirty="0">
                <a:latin typeface="微软雅黑" panose="020B0503020204020204" pitchFamily="34" charset="-122"/>
                <a:ea typeface="微软雅黑" panose="020B0503020204020204" pitchFamily="34" charset="-122"/>
                <a:cs typeface="黑体" panose="02010609060101010101" charset="-122"/>
              </a:rPr>
              <a:t>, U. </a:t>
            </a:r>
            <a:r>
              <a:rPr lang="en-US" altLang="zh-CN" sz="750" dirty="0" err="1">
                <a:latin typeface="微软雅黑" panose="020B0503020204020204" pitchFamily="34" charset="-122"/>
                <a:ea typeface="微软雅黑" panose="020B0503020204020204" pitchFamily="34" charset="-122"/>
                <a:cs typeface="黑体" panose="02010609060101010101" charset="-122"/>
              </a:rPr>
              <a:t>degli</a:t>
            </a:r>
            <a:r>
              <a:rPr lang="en-US" altLang="zh-CN" sz="750" dirty="0">
                <a:latin typeface="微软雅黑" panose="020B0503020204020204" pitchFamily="34" charset="-122"/>
                <a:ea typeface="微软雅黑" panose="020B0503020204020204" pitchFamily="34" charset="-122"/>
                <a:cs typeface="黑体" panose="02010609060101010101" charset="-122"/>
              </a:rPr>
              <a:t> </a:t>
            </a:r>
            <a:r>
              <a:rPr lang="en-US" altLang="zh-CN" sz="750" dirty="0" err="1">
                <a:latin typeface="微软雅黑" panose="020B0503020204020204" pitchFamily="34" charset="-122"/>
                <a:ea typeface="微软雅黑" panose="020B0503020204020204" pitchFamily="34" charset="-122"/>
                <a:cs typeface="黑体" panose="02010609060101010101" charset="-122"/>
              </a:rPr>
              <a:t>Studi</a:t>
            </a:r>
            <a:r>
              <a:rPr lang="en-US" altLang="zh-CN" sz="750" dirty="0">
                <a:latin typeface="微软雅黑" panose="020B0503020204020204" pitchFamily="34" charset="-122"/>
                <a:ea typeface="微软雅黑" panose="020B0503020204020204" pitchFamily="34" charset="-122"/>
                <a:cs typeface="黑体" panose="02010609060101010101" charset="-122"/>
              </a:rPr>
              <a:t> di Catania, Italy</a:t>
            </a:r>
          </a:p>
        </p:txBody>
      </p:sp>
      <p:sp>
        <p:nvSpPr>
          <p:cNvPr id="19" name="object 9"/>
          <p:cNvSpPr txBox="1"/>
          <p:nvPr/>
        </p:nvSpPr>
        <p:spPr>
          <a:xfrm>
            <a:off x="2842453" y="7921825"/>
            <a:ext cx="4592056" cy="628377"/>
          </a:xfrm>
          <a:prstGeom prst="rect">
            <a:avLst/>
          </a:prstGeom>
        </p:spPr>
        <p:txBody>
          <a:bodyPr vert="horz" wrap="square" lIns="0" tIns="12700" rIns="0" bIns="0" rtlCol="0">
            <a:spAutoFit/>
          </a:bodyPr>
          <a:lstStyle/>
          <a:p>
            <a:pPr marL="12700" marR="5080">
              <a:lnSpc>
                <a:spcPct val="100000"/>
              </a:lnSpc>
              <a:buClrTx/>
              <a:buSzTx/>
              <a:buFontTx/>
            </a:pPr>
            <a:r>
              <a:rPr lang="en-US" altLang="zh-CN" sz="1000" b="1" u="sng" dirty="0">
                <a:solidFill>
                  <a:srgbClr val="0000FF"/>
                </a:solidFill>
                <a:latin typeface="Times New Roman" panose="02020603050405020304" pitchFamily="18" charset="0"/>
                <a:cs typeface="Times New Roman" panose="02020603050405020304" pitchFamily="18" charset="0"/>
              </a:rPr>
              <a:t>Paper Submission</a:t>
            </a:r>
            <a:r>
              <a:rPr lang="en-US" altLang="zh-CN" sz="1000" u="sng" dirty="0">
                <a:solidFill>
                  <a:srgbClr val="0000FF"/>
                </a:solidFill>
                <a:latin typeface="Times New Roman" panose="02020603050405020304" pitchFamily="18" charset="0"/>
                <a:cs typeface="Times New Roman" panose="02020603050405020304" pitchFamily="18" charset="0"/>
              </a:rPr>
              <a:t>:</a:t>
            </a:r>
            <a:r>
              <a:rPr lang="en-US" altLang="zh-CN" sz="1000" dirty="0">
                <a:solidFill>
                  <a:srgbClr val="0000FF"/>
                </a:solidFill>
                <a:latin typeface="Times New Roman" panose="02020603050405020304" pitchFamily="18" charset="0"/>
                <a:cs typeface="Times New Roman" panose="02020603050405020304" pitchFamily="18" charset="0"/>
              </a:rPr>
              <a:t> </a:t>
            </a:r>
            <a:r>
              <a:rPr lang="en-US" altLang="zh-CN" sz="1000" dirty="0">
                <a:latin typeface="Times New Roman" panose="02020603050405020304" pitchFamily="18" charset="0"/>
                <a:cs typeface="Times New Roman" panose="02020603050405020304" pitchFamily="18" charset="0"/>
              </a:rPr>
              <a:t>Papers must be submitted in PDF format. Detailed submission instructions refer to the conference website.</a:t>
            </a:r>
            <a:r>
              <a:rPr lang="en-US" altLang="zh-CN" sz="1000" dirty="0">
                <a:solidFill>
                  <a:srgbClr val="0000FF"/>
                </a:solidFill>
                <a:latin typeface="Times New Roman" panose="02020603050405020304" pitchFamily="18" charset="0"/>
                <a:cs typeface="Times New Roman" panose="02020603050405020304" pitchFamily="18" charset="0"/>
              </a:rPr>
              <a:t> </a:t>
            </a:r>
            <a:r>
              <a:rPr lang="en-US" altLang="zh-CN" sz="1000" dirty="0">
                <a:latin typeface="Times New Roman" panose="02020603050405020304" pitchFamily="18" charset="0"/>
                <a:cs typeface="Times New Roman" panose="02020603050405020304" pitchFamily="18" charset="0"/>
              </a:rPr>
              <a:t>Submit your paper as</a:t>
            </a:r>
            <a:r>
              <a:rPr lang="zh-CN" altLang="en-US" sz="1000" dirty="0">
                <a:latin typeface="Times New Roman" panose="02020603050405020304" pitchFamily="18" charset="0"/>
                <a:cs typeface="Times New Roman" panose="02020603050405020304" pitchFamily="18" charset="0"/>
              </a:rPr>
              <a:t> </a:t>
            </a:r>
            <a:r>
              <a:rPr lang="en-US" altLang="zh-CN" sz="1000" dirty="0">
                <a:latin typeface="Times New Roman" panose="02020603050405020304" pitchFamily="18" charset="0"/>
                <a:cs typeface="Times New Roman" panose="02020603050405020304" pitchFamily="18" charset="0"/>
              </a:rPr>
              <a:t>well</a:t>
            </a:r>
            <a:r>
              <a:rPr lang="zh-CN" altLang="en-US" sz="1000" dirty="0">
                <a:latin typeface="Times New Roman" panose="02020603050405020304" pitchFamily="18" charset="0"/>
                <a:cs typeface="Times New Roman" panose="02020603050405020304" pitchFamily="18" charset="0"/>
              </a:rPr>
              <a:t> </a:t>
            </a:r>
            <a:r>
              <a:rPr lang="en-US" altLang="zh-CN" sz="1000" dirty="0">
                <a:latin typeface="Times New Roman" panose="02020603050405020304" pitchFamily="18" charset="0"/>
                <a:cs typeface="Times New Roman" panose="02020603050405020304" pitchFamily="18" charset="0"/>
              </a:rPr>
              <a:t>as</a:t>
            </a:r>
            <a:r>
              <a:rPr lang="zh-CN" altLang="en-US" sz="1000" dirty="0">
                <a:latin typeface="Times New Roman" panose="02020603050405020304" pitchFamily="18" charset="0"/>
                <a:cs typeface="Times New Roman" panose="02020603050405020304" pitchFamily="18" charset="0"/>
              </a:rPr>
              <a:t> </a:t>
            </a:r>
            <a:r>
              <a:rPr lang="en-US" altLang="zh-CN" sz="1000" dirty="0">
                <a:latin typeface="Times New Roman" panose="02020603050405020304" pitchFamily="18" charset="0"/>
                <a:cs typeface="Times New Roman" panose="02020603050405020304" pitchFamily="18" charset="0"/>
                <a:sym typeface="+mn-ea"/>
              </a:rPr>
              <a:t>inquiries </a:t>
            </a:r>
            <a:r>
              <a:rPr lang="en-US" altLang="zh-CN" sz="1000" dirty="0">
                <a:latin typeface="Times New Roman" panose="02020603050405020304" pitchFamily="18" charset="0"/>
                <a:cs typeface="Times New Roman" panose="02020603050405020304" pitchFamily="18" charset="0"/>
              </a:rPr>
              <a:t>to the</a:t>
            </a:r>
            <a:r>
              <a:rPr lang="zh-CN" altLang="en-US" sz="1000" dirty="0">
                <a:latin typeface="Times New Roman" panose="02020603050405020304" pitchFamily="18" charset="0"/>
                <a:cs typeface="Times New Roman" panose="02020603050405020304" pitchFamily="18" charset="0"/>
              </a:rPr>
              <a:t> </a:t>
            </a:r>
            <a:r>
              <a:rPr lang="en-US" altLang="zh-CN" sz="1000" dirty="0">
                <a:latin typeface="Times New Roman" panose="02020603050405020304" pitchFamily="18" charset="0"/>
                <a:cs typeface="Times New Roman" panose="02020603050405020304" pitchFamily="18" charset="0"/>
              </a:rPr>
              <a:t>meeting</a:t>
            </a:r>
            <a:r>
              <a:rPr lang="zh-CN" altLang="en-US" sz="1000" dirty="0">
                <a:latin typeface="Times New Roman" panose="02020603050405020304" pitchFamily="18" charset="0"/>
                <a:cs typeface="Times New Roman" panose="02020603050405020304" pitchFamily="18" charset="0"/>
              </a:rPr>
              <a:t> </a:t>
            </a:r>
            <a:r>
              <a:rPr lang="en-US" altLang="zh-CN" sz="1000" dirty="0">
                <a:latin typeface="Times New Roman" panose="02020603050405020304" pitchFamily="18" charset="0"/>
                <a:cs typeface="Times New Roman" panose="02020603050405020304" pitchFamily="18" charset="0"/>
              </a:rPr>
              <a:t>email: </a:t>
            </a:r>
            <a:r>
              <a:rPr lang="en-US" altLang="zh-CN" sz="1000" dirty="0">
                <a:latin typeface="Times New Roman" panose="02020603050405020304" pitchFamily="18" charset="0"/>
                <a:cs typeface="Times New Roman" panose="02020603050405020304" pitchFamily="18" charset="0"/>
                <a:hlinkClick r:id="rId5"/>
              </a:rPr>
              <a:t>PMC2024@dlut.edu.cn</a:t>
            </a:r>
            <a:r>
              <a:rPr lang="en-US" altLang="zh-CN" sz="1000" dirty="0">
                <a:latin typeface="Times New Roman" panose="02020603050405020304" pitchFamily="18" charset="0"/>
                <a:cs typeface="Times New Roman" panose="02020603050405020304" pitchFamily="18" charset="0"/>
                <a:sym typeface="+mn-ea"/>
              </a:rPr>
              <a:t>.</a:t>
            </a:r>
            <a:r>
              <a:rPr lang="zh-CN" altLang="en-US" sz="1000" dirty="0">
                <a:latin typeface="Times New Roman" panose="02020603050405020304" pitchFamily="18" charset="0"/>
                <a:cs typeface="Times New Roman" panose="02020603050405020304" pitchFamily="18" charset="0"/>
                <a:sym typeface="+mn-ea"/>
              </a:rPr>
              <a:t> </a:t>
            </a:r>
            <a:r>
              <a:rPr lang="en-US" altLang="zh-CN" sz="1000" dirty="0">
                <a:latin typeface="Times New Roman" panose="02020603050405020304" pitchFamily="18" charset="0"/>
                <a:cs typeface="Times New Roman" panose="02020603050405020304" pitchFamily="18" charset="0"/>
              </a:rPr>
              <a:t>All quality papers will be recommended to IJPT for further publishing.</a:t>
            </a:r>
            <a:endParaRPr lang="en-US" sz="1000" dirty="0">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67DAEFEE-4F67-F444-A227-193C8DE22608}"/>
              </a:ext>
            </a:extLst>
          </p:cNvPr>
          <p:cNvGrpSpPr/>
          <p:nvPr/>
        </p:nvGrpSpPr>
        <p:grpSpPr>
          <a:xfrm>
            <a:off x="2849704" y="8623300"/>
            <a:ext cx="4576756" cy="703390"/>
            <a:chOff x="2849704" y="8449594"/>
            <a:chExt cx="4576756" cy="703390"/>
          </a:xfrm>
        </p:grpSpPr>
        <p:sp>
          <p:nvSpPr>
            <p:cNvPr id="20" name="object 9"/>
            <p:cNvSpPr txBox="1"/>
            <p:nvPr/>
          </p:nvSpPr>
          <p:spPr>
            <a:xfrm>
              <a:off x="4471377" y="8449594"/>
              <a:ext cx="1358675" cy="320601"/>
            </a:xfrm>
            <a:prstGeom prst="rect">
              <a:avLst/>
            </a:prstGeom>
          </p:spPr>
          <p:txBody>
            <a:bodyPr vert="horz" wrap="square" lIns="0" tIns="12700" rIns="0" bIns="0" rtlCol="0">
              <a:spAutoFit/>
            </a:bodyPr>
            <a:lstStyle/>
            <a:p>
              <a:pPr marL="12700" marR="5080" algn="ctr">
                <a:lnSpc>
                  <a:spcPct val="100000"/>
                </a:lnSpc>
                <a:buClrTx/>
                <a:buSzTx/>
                <a:buFontTx/>
              </a:pPr>
              <a:r>
                <a:rPr lang="en-US" sz="10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KEY</a:t>
              </a:r>
              <a:r>
                <a:rPr lang="zh-CN" altLang="en-US" sz="10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0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DATES</a:t>
              </a:r>
              <a:endParaRPr lang="en-US" sz="10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endParaRPr>
            </a:p>
            <a:p>
              <a:pPr marL="12700" marR="5080" algn="just">
                <a:lnSpc>
                  <a:spcPct val="100000"/>
                </a:lnSpc>
                <a:buClrTx/>
                <a:buSzTx/>
                <a:buFontTx/>
              </a:pPr>
              <a:endParaRPr lang="en-US" sz="1000" dirty="0">
                <a:latin typeface="+mn-ea"/>
                <a:cs typeface="宋体" panose="02010600030101010101" pitchFamily="2" charset="-122"/>
              </a:endParaRPr>
            </a:p>
          </p:txBody>
        </p:sp>
        <p:sp>
          <p:nvSpPr>
            <p:cNvPr id="21" name="object 9"/>
            <p:cNvSpPr txBox="1"/>
            <p:nvPr/>
          </p:nvSpPr>
          <p:spPr>
            <a:xfrm>
              <a:off x="2849704" y="8677928"/>
              <a:ext cx="1082705" cy="474489"/>
            </a:xfrm>
            <a:prstGeom prst="rect">
              <a:avLst/>
            </a:prstGeom>
          </p:spPr>
          <p:txBody>
            <a:bodyPr vert="horz" wrap="square" lIns="0" tIns="12700" rIns="0" bIns="0" rtlCol="0">
              <a:spAutoFit/>
            </a:bodyPr>
            <a:lstStyle/>
            <a:p>
              <a:pPr marL="12700" marR="5080" algn="just">
                <a:lnSpc>
                  <a:spcPct val="100000"/>
                </a:lnSpc>
                <a:buClrTx/>
                <a:buSzTx/>
                <a:buFontTx/>
              </a:pPr>
              <a:r>
                <a:rPr lang="en-US" altLang="zh-CN" sz="1000" b="1" dirty="0">
                  <a:solidFill>
                    <a:srgbClr val="0000FF"/>
                  </a:solidFill>
                  <a:latin typeface="Times New Roman" panose="02020603050405020304" pitchFamily="18" charset="0"/>
                  <a:cs typeface="Times New Roman" panose="02020603050405020304" pitchFamily="18" charset="0"/>
                </a:rPr>
                <a:t>Paper</a:t>
              </a:r>
              <a:r>
                <a:rPr lang="zh-CN" altLang="en-US" sz="1000" b="1" dirty="0">
                  <a:solidFill>
                    <a:srgbClr val="0000FF"/>
                  </a:solidFill>
                  <a:latin typeface="Times New Roman" panose="02020603050405020304" pitchFamily="18" charset="0"/>
                  <a:cs typeface="Times New Roman" panose="02020603050405020304" pitchFamily="18" charset="0"/>
                </a:rPr>
                <a:t> </a:t>
              </a:r>
              <a:r>
                <a:rPr lang="en-US" altLang="zh-CN" sz="1000" b="1" dirty="0">
                  <a:solidFill>
                    <a:srgbClr val="0000FF"/>
                  </a:solidFill>
                  <a:latin typeface="Times New Roman" panose="02020603050405020304" pitchFamily="18" charset="0"/>
                  <a:cs typeface="Times New Roman" panose="02020603050405020304" pitchFamily="18" charset="0"/>
                </a:rPr>
                <a:t>Registration</a:t>
              </a:r>
            </a:p>
            <a:p>
              <a:pPr marL="12700" marR="5080" algn="just">
                <a:lnSpc>
                  <a:spcPct val="100000"/>
                </a:lnSpc>
                <a:buClrTx/>
                <a:buSzTx/>
                <a:buFontTx/>
              </a:pPr>
              <a:r>
                <a:rPr lang="en-US" sz="1000" dirty="0">
                  <a:latin typeface="Times New Roman" panose="02020603050405020304" pitchFamily="18" charset="0"/>
                  <a:cs typeface="Times New Roman" panose="02020603050405020304" pitchFamily="18" charset="0"/>
                </a:rPr>
                <a:t>June 1</a:t>
              </a:r>
              <a:r>
                <a:rPr lang="en-US" altLang="zh-CN" sz="1000" dirty="0">
                  <a:latin typeface="Times New Roman" panose="02020603050405020304" pitchFamily="18" charset="0"/>
                  <a:cs typeface="Times New Roman" panose="02020603050405020304" pitchFamily="18" charset="0"/>
                </a:rPr>
                <a:t>5</a:t>
              </a:r>
              <a:r>
                <a:rPr lang="en-US" sz="1000" dirty="0">
                  <a:latin typeface="Times New Roman" panose="02020603050405020304" pitchFamily="18" charset="0"/>
                  <a:cs typeface="Times New Roman" panose="02020603050405020304" pitchFamily="18" charset="0"/>
                </a:rPr>
                <a:t>, 2024</a:t>
              </a:r>
            </a:p>
            <a:p>
              <a:pPr marL="12700" marR="5080" algn="just">
                <a:lnSpc>
                  <a:spcPct val="100000"/>
                </a:lnSpc>
                <a:buClrTx/>
                <a:buSzTx/>
                <a:buFontTx/>
              </a:pPr>
              <a:endParaRPr lang="en-US" sz="1000" dirty="0">
                <a:latin typeface="+mn-ea"/>
                <a:cs typeface="宋体" panose="02010600030101010101" pitchFamily="2" charset="-122"/>
              </a:endParaRPr>
            </a:p>
          </p:txBody>
        </p:sp>
        <p:sp>
          <p:nvSpPr>
            <p:cNvPr id="23" name="object 9"/>
            <p:cNvSpPr txBox="1"/>
            <p:nvPr/>
          </p:nvSpPr>
          <p:spPr>
            <a:xfrm>
              <a:off x="4047275" y="8678096"/>
              <a:ext cx="1056582" cy="474489"/>
            </a:xfrm>
            <a:prstGeom prst="rect">
              <a:avLst/>
            </a:prstGeom>
          </p:spPr>
          <p:txBody>
            <a:bodyPr vert="horz" wrap="square" lIns="0" tIns="12700" rIns="0" bIns="0" rtlCol="0">
              <a:spAutoFit/>
            </a:bodyPr>
            <a:lstStyle/>
            <a:p>
              <a:pPr marL="12700" marR="5080" algn="just">
                <a:lnSpc>
                  <a:spcPct val="100000"/>
                </a:lnSpc>
                <a:buClrTx/>
                <a:buSzTx/>
                <a:buFontTx/>
              </a:pPr>
              <a:r>
                <a:rPr lang="en-US" altLang="zh-CN" sz="1000" b="1" dirty="0">
                  <a:solidFill>
                    <a:srgbClr val="0000FF"/>
                  </a:solidFill>
                  <a:latin typeface="Times New Roman" panose="02020603050405020304" pitchFamily="18" charset="0"/>
                  <a:cs typeface="Times New Roman" panose="02020603050405020304" pitchFamily="18" charset="0"/>
                </a:rPr>
                <a:t>Paper</a:t>
              </a:r>
              <a:r>
                <a:rPr lang="zh-CN" altLang="en-US" sz="1000" b="1" dirty="0">
                  <a:solidFill>
                    <a:srgbClr val="0000FF"/>
                  </a:solidFill>
                  <a:latin typeface="Times New Roman" panose="02020603050405020304" pitchFamily="18" charset="0"/>
                  <a:cs typeface="Times New Roman" panose="02020603050405020304" pitchFamily="18" charset="0"/>
                </a:rPr>
                <a:t> </a:t>
              </a:r>
              <a:r>
                <a:rPr lang="en-US" altLang="zh-CN" sz="1000" b="1" dirty="0">
                  <a:solidFill>
                    <a:srgbClr val="0000FF"/>
                  </a:solidFill>
                  <a:latin typeface="Times New Roman" panose="02020603050405020304" pitchFamily="18" charset="0"/>
                  <a:cs typeface="Times New Roman" panose="02020603050405020304" pitchFamily="18" charset="0"/>
                </a:rPr>
                <a:t>Submission</a:t>
              </a:r>
            </a:p>
            <a:p>
              <a:pPr marL="12700" marR="5080" algn="just">
                <a:lnSpc>
                  <a:spcPct val="100000"/>
                </a:lnSpc>
                <a:buClrTx/>
                <a:buSzTx/>
                <a:buFontTx/>
              </a:pPr>
              <a:r>
                <a:rPr lang="en-US" altLang="zh-CN" sz="1000" dirty="0">
                  <a:latin typeface="Times New Roman" panose="02020603050405020304" pitchFamily="18" charset="0"/>
                  <a:cs typeface="Times New Roman" panose="02020603050405020304" pitchFamily="18" charset="0"/>
                </a:rPr>
                <a:t>August</a:t>
              </a:r>
              <a:r>
                <a:rPr lang="zh-CN" altLang="en-US" sz="1000" dirty="0">
                  <a:latin typeface="Times New Roman" panose="02020603050405020304" pitchFamily="18" charset="0"/>
                  <a:cs typeface="Times New Roman" panose="02020603050405020304" pitchFamily="18" charset="0"/>
                </a:rPr>
                <a:t> </a:t>
              </a:r>
              <a:r>
                <a:rPr lang="en-US" altLang="zh-CN" sz="1000" dirty="0">
                  <a:latin typeface="Times New Roman" panose="02020603050405020304" pitchFamily="18" charset="0"/>
                  <a:cs typeface="Times New Roman" panose="02020603050405020304" pitchFamily="18" charset="0"/>
                </a:rPr>
                <a:t>1,</a:t>
              </a:r>
              <a:r>
                <a:rPr lang="zh-CN" altLang="en-US" sz="1000" dirty="0">
                  <a:latin typeface="Times New Roman" panose="02020603050405020304" pitchFamily="18" charset="0"/>
                  <a:cs typeface="Times New Roman" panose="02020603050405020304" pitchFamily="18" charset="0"/>
                </a:rPr>
                <a:t> </a:t>
              </a:r>
              <a:r>
                <a:rPr lang="en-US" altLang="zh-CN" sz="1000" dirty="0">
                  <a:latin typeface="Times New Roman" panose="02020603050405020304" pitchFamily="18" charset="0"/>
                  <a:cs typeface="Times New Roman" panose="02020603050405020304" pitchFamily="18" charset="0"/>
                </a:rPr>
                <a:t>2024</a:t>
              </a:r>
              <a:endParaRPr lang="en-US" sz="1000" dirty="0">
                <a:latin typeface="Times New Roman" panose="02020603050405020304" pitchFamily="18" charset="0"/>
                <a:cs typeface="Times New Roman" panose="02020603050405020304" pitchFamily="18" charset="0"/>
              </a:endParaRPr>
            </a:p>
            <a:p>
              <a:pPr marL="12700" marR="5080" algn="just">
                <a:lnSpc>
                  <a:spcPct val="100000"/>
                </a:lnSpc>
                <a:buClrTx/>
                <a:buSzTx/>
                <a:buFontTx/>
              </a:pPr>
              <a:endParaRPr lang="en-US" sz="1000" dirty="0">
                <a:latin typeface="+mn-ea"/>
                <a:cs typeface="宋体" panose="02010600030101010101" pitchFamily="2" charset="-122"/>
              </a:endParaRPr>
            </a:p>
          </p:txBody>
        </p:sp>
        <p:sp>
          <p:nvSpPr>
            <p:cNvPr id="24" name="object 9"/>
            <p:cNvSpPr txBox="1"/>
            <p:nvPr/>
          </p:nvSpPr>
          <p:spPr>
            <a:xfrm>
              <a:off x="5219207" y="8678321"/>
              <a:ext cx="1046020" cy="320601"/>
            </a:xfrm>
            <a:prstGeom prst="rect">
              <a:avLst/>
            </a:prstGeom>
          </p:spPr>
          <p:txBody>
            <a:bodyPr vert="horz" wrap="square" lIns="0" tIns="12700" rIns="0" bIns="0" rtlCol="0">
              <a:spAutoFit/>
            </a:bodyPr>
            <a:lstStyle/>
            <a:p>
              <a:pPr marL="12700" marR="5080" algn="just">
                <a:lnSpc>
                  <a:spcPct val="100000"/>
                </a:lnSpc>
                <a:buClrTx/>
                <a:buSzTx/>
                <a:buFontTx/>
              </a:pPr>
              <a:r>
                <a:rPr lang="en-US" altLang="zh-CN" sz="1000" b="1" dirty="0">
                  <a:solidFill>
                    <a:srgbClr val="0000FF"/>
                  </a:solidFill>
                  <a:latin typeface="Times New Roman" panose="02020603050405020304" pitchFamily="18" charset="0"/>
                  <a:cs typeface="Times New Roman" panose="02020603050405020304" pitchFamily="18" charset="0"/>
                </a:rPr>
                <a:t>Notification</a:t>
              </a:r>
            </a:p>
            <a:p>
              <a:pPr marL="12700" marR="5080" algn="just"/>
              <a:r>
                <a:rPr lang="en-US" sz="1000" dirty="0">
                  <a:latin typeface="Times New Roman" panose="02020603050405020304" pitchFamily="18" charset="0"/>
                  <a:cs typeface="Times New Roman" panose="02020603050405020304" pitchFamily="18" charset="0"/>
                </a:rPr>
                <a:t>September 1,2024</a:t>
              </a:r>
            </a:p>
          </p:txBody>
        </p:sp>
        <p:sp>
          <p:nvSpPr>
            <p:cNvPr id="27" name="object 9"/>
            <p:cNvSpPr txBox="1"/>
            <p:nvPr/>
          </p:nvSpPr>
          <p:spPr>
            <a:xfrm>
              <a:off x="6369878" y="8678495"/>
              <a:ext cx="1056582" cy="474489"/>
            </a:xfrm>
            <a:prstGeom prst="rect">
              <a:avLst/>
            </a:prstGeom>
          </p:spPr>
          <p:txBody>
            <a:bodyPr vert="horz" wrap="square" lIns="0" tIns="12700" rIns="0" bIns="0" rtlCol="0">
              <a:spAutoFit/>
            </a:bodyPr>
            <a:lstStyle/>
            <a:p>
              <a:pPr marL="12700" marR="5080" algn="just">
                <a:lnSpc>
                  <a:spcPct val="100000"/>
                </a:lnSpc>
                <a:buClrTx/>
                <a:buSzTx/>
                <a:buFontTx/>
              </a:pPr>
              <a:r>
                <a:rPr lang="en-US" altLang="zh-CN" sz="1000" b="1" dirty="0">
                  <a:solidFill>
                    <a:srgbClr val="0000FF"/>
                  </a:solidFill>
                  <a:latin typeface="Times New Roman" panose="02020603050405020304" pitchFamily="18" charset="0"/>
                  <a:cs typeface="Times New Roman" panose="02020603050405020304" pitchFamily="18" charset="0"/>
                </a:rPr>
                <a:t>Final</a:t>
              </a:r>
              <a:r>
                <a:rPr lang="zh-CN" altLang="en-US" sz="1000" b="1" dirty="0">
                  <a:solidFill>
                    <a:srgbClr val="0000FF"/>
                  </a:solidFill>
                  <a:latin typeface="Times New Roman" panose="02020603050405020304" pitchFamily="18" charset="0"/>
                  <a:cs typeface="Times New Roman" panose="02020603050405020304" pitchFamily="18" charset="0"/>
                </a:rPr>
                <a:t> </a:t>
              </a:r>
              <a:r>
                <a:rPr lang="en-US" altLang="zh-CN" sz="1000" b="1" dirty="0">
                  <a:solidFill>
                    <a:srgbClr val="0000FF"/>
                  </a:solidFill>
                  <a:latin typeface="Times New Roman" panose="02020603050405020304" pitchFamily="18" charset="0"/>
                  <a:cs typeface="Times New Roman" panose="02020603050405020304" pitchFamily="18" charset="0"/>
                </a:rPr>
                <a:t>Paper</a:t>
              </a:r>
            </a:p>
            <a:p>
              <a:pPr marL="12700" marR="5080" algn="just">
                <a:lnSpc>
                  <a:spcPct val="100000"/>
                </a:lnSpc>
                <a:buClrTx/>
                <a:buSzTx/>
                <a:buFontTx/>
              </a:pPr>
              <a:r>
                <a:rPr lang="en-US" sz="1000" dirty="0">
                  <a:latin typeface="Times New Roman" panose="02020603050405020304" pitchFamily="18" charset="0"/>
                  <a:cs typeface="Times New Roman" panose="02020603050405020304" pitchFamily="18" charset="0"/>
                </a:rPr>
                <a:t>September 15, 2024</a:t>
              </a:r>
            </a:p>
            <a:p>
              <a:pPr marL="12700" marR="5080" algn="just">
                <a:lnSpc>
                  <a:spcPct val="100000"/>
                </a:lnSpc>
                <a:buClrTx/>
                <a:buSzTx/>
                <a:buFontTx/>
              </a:pPr>
              <a:endParaRPr lang="en-US" sz="1000" dirty="0">
                <a:latin typeface="+mn-ea"/>
                <a:cs typeface="宋体" panose="02010600030101010101" pitchFamily="2" charset="-122"/>
              </a:endParaRPr>
            </a:p>
          </p:txBody>
        </p:sp>
      </p:grpSp>
      <p:sp>
        <p:nvSpPr>
          <p:cNvPr id="28" name="object 9"/>
          <p:cNvSpPr txBox="1"/>
          <p:nvPr/>
        </p:nvSpPr>
        <p:spPr>
          <a:xfrm>
            <a:off x="2800762" y="9399221"/>
            <a:ext cx="1030039" cy="166712"/>
          </a:xfrm>
          <a:prstGeom prst="rect">
            <a:avLst/>
          </a:prstGeom>
        </p:spPr>
        <p:txBody>
          <a:bodyPr vert="horz" wrap="square" lIns="0" tIns="12700" rIns="0" bIns="0" rtlCol="0">
            <a:spAutoFit/>
          </a:bodyPr>
          <a:lstStyle/>
          <a:p>
            <a:pPr marL="12700" marR="5080" algn="ctr">
              <a:lnSpc>
                <a:spcPct val="100000"/>
              </a:lnSpc>
              <a:buClrTx/>
              <a:buSzTx/>
              <a:buFontTx/>
            </a:pPr>
            <a:r>
              <a:rPr lang="en-US" sz="1000" b="1" dirty="0">
                <a:latin typeface="Times New Roman" panose="02020603050405020304" pitchFamily="18" charset="0"/>
                <a:cs typeface="Times New Roman" panose="02020603050405020304" pitchFamily="18" charset="0"/>
              </a:rPr>
              <a:t>Co-organizer:</a:t>
            </a:r>
          </a:p>
        </p:txBody>
      </p:sp>
      <p:sp>
        <p:nvSpPr>
          <p:cNvPr id="33" name="object 9"/>
          <p:cNvSpPr txBox="1"/>
          <p:nvPr/>
        </p:nvSpPr>
        <p:spPr>
          <a:xfrm>
            <a:off x="4799360" y="9399221"/>
            <a:ext cx="945421" cy="166712"/>
          </a:xfrm>
          <a:prstGeom prst="rect">
            <a:avLst/>
          </a:prstGeom>
        </p:spPr>
        <p:txBody>
          <a:bodyPr vert="horz" wrap="square" lIns="0" tIns="12700" rIns="0" bIns="0" rtlCol="0">
            <a:spAutoFit/>
          </a:bodyPr>
          <a:lstStyle/>
          <a:p>
            <a:pPr marL="12700" marR="5080" algn="ctr">
              <a:lnSpc>
                <a:spcPct val="100000"/>
              </a:lnSpc>
              <a:buClrTx/>
              <a:buSzTx/>
              <a:buFontTx/>
            </a:pPr>
            <a:r>
              <a:rPr lang="en-US" sz="1000" b="1" dirty="0">
                <a:latin typeface="Times New Roman" panose="02020603050405020304" pitchFamily="18" charset="0"/>
                <a:cs typeface="Times New Roman" panose="02020603050405020304" pitchFamily="18" charset="0"/>
              </a:rPr>
              <a:t>Collaborator:</a:t>
            </a:r>
          </a:p>
        </p:txBody>
      </p:sp>
      <p:pic>
        <p:nvPicPr>
          <p:cNvPr id="6" name="图片 5"/>
          <p:cNvPicPr>
            <a:picLocks noChangeAspect="1"/>
          </p:cNvPicPr>
          <p:nvPr/>
        </p:nvPicPr>
        <p:blipFill>
          <a:blip r:embed="rId8"/>
          <a:stretch>
            <a:fillRect/>
          </a:stretch>
        </p:blipFill>
        <p:spPr>
          <a:xfrm>
            <a:off x="6512610" y="9663967"/>
            <a:ext cx="610257" cy="823131"/>
          </a:xfrm>
          <a:prstGeom prst="rect">
            <a:avLst/>
          </a:prstGeom>
        </p:spPr>
      </p:pic>
      <p:sp>
        <p:nvSpPr>
          <p:cNvPr id="37" name="TextBox 36">
            <a:extLst>
              <a:ext uri="{FF2B5EF4-FFF2-40B4-BE49-F238E27FC236}">
                <a16:creationId xmlns:a16="http://schemas.microsoft.com/office/drawing/2014/main" id="{8E13F847-A9C1-7344-98D4-9F6E5F927800}"/>
              </a:ext>
            </a:extLst>
          </p:cNvPr>
          <p:cNvSpPr txBox="1"/>
          <p:nvPr/>
        </p:nvSpPr>
        <p:spPr>
          <a:xfrm>
            <a:off x="2631599" y="-33361"/>
            <a:ext cx="2610549" cy="523220"/>
          </a:xfrm>
          <a:prstGeom prst="rect">
            <a:avLst/>
          </a:prstGeom>
          <a:noFill/>
        </p:spPr>
        <p:txBody>
          <a:bodyPr wrap="square" rtlCol="0">
            <a:spAutoFit/>
          </a:bodyPr>
          <a:lstStyle/>
          <a:p>
            <a:r>
              <a:rPr lang="en-GB" sz="2800" b="1" i="1" dirty="0">
                <a:solidFill>
                  <a:schemeClr val="bg1"/>
                </a:solidFill>
              </a:rPr>
              <a:t>Call for Papers  </a:t>
            </a:r>
          </a:p>
        </p:txBody>
      </p:sp>
      <p:sp>
        <p:nvSpPr>
          <p:cNvPr id="38" name="Rectangle 37">
            <a:extLst>
              <a:ext uri="{FF2B5EF4-FFF2-40B4-BE49-F238E27FC236}">
                <a16:creationId xmlns:a16="http://schemas.microsoft.com/office/drawing/2014/main" id="{626DBA1F-2ADC-BF4E-AD6B-736611F35225}"/>
              </a:ext>
            </a:extLst>
          </p:cNvPr>
          <p:cNvSpPr/>
          <p:nvPr/>
        </p:nvSpPr>
        <p:spPr>
          <a:xfrm>
            <a:off x="45304" y="568079"/>
            <a:ext cx="2782226" cy="461665"/>
          </a:xfrm>
          <a:prstGeom prst="rect">
            <a:avLst/>
          </a:prstGeom>
        </p:spPr>
        <p:txBody>
          <a:bodyPr wrap="square">
            <a:spAutoFit/>
          </a:bodyPr>
          <a:lstStyle/>
          <a:p>
            <a:r>
              <a:rPr lang="en-GB" sz="1200" b="1" dirty="0"/>
              <a:t>30</a:t>
            </a:r>
            <a:r>
              <a:rPr lang="en-GB" sz="1200" b="1" baseline="30000" dirty="0"/>
              <a:t>th</a:t>
            </a:r>
            <a:r>
              <a:rPr lang="en-GB" sz="1200" b="1" dirty="0"/>
              <a:t> Oct - 1</a:t>
            </a:r>
            <a:r>
              <a:rPr lang="en-GB" sz="1200" b="1" baseline="30000" dirty="0"/>
              <a:t>st</a:t>
            </a:r>
            <a:r>
              <a:rPr lang="en-GB" sz="1200" b="1" dirty="0"/>
              <a:t>  Nov 2024</a:t>
            </a:r>
          </a:p>
          <a:p>
            <a:r>
              <a:rPr lang="en-GB" sz="1200" b="1" dirty="0"/>
              <a:t>Dalian University of Technology, China</a:t>
            </a:r>
          </a:p>
        </p:txBody>
      </p:sp>
      <p:pic>
        <p:nvPicPr>
          <p:cNvPr id="39" name="Picture 38">
            <a:extLst>
              <a:ext uri="{FF2B5EF4-FFF2-40B4-BE49-F238E27FC236}">
                <a16:creationId xmlns:a16="http://schemas.microsoft.com/office/drawing/2014/main" id="{A25CC819-4019-E246-8A40-10F5D9B9E531}"/>
              </a:ext>
            </a:extLst>
          </p:cNvPr>
          <p:cNvPicPr>
            <a:picLocks noChangeAspect="1"/>
          </p:cNvPicPr>
          <p:nvPr/>
        </p:nvPicPr>
        <p:blipFill rotWithShape="1">
          <a:blip r:embed="rId9"/>
          <a:srcRect b="50994"/>
          <a:stretch/>
        </p:blipFill>
        <p:spPr>
          <a:xfrm>
            <a:off x="4779904" y="1683703"/>
            <a:ext cx="904070" cy="439404"/>
          </a:xfrm>
          <a:prstGeom prst="rect">
            <a:avLst/>
          </a:prstGeom>
        </p:spPr>
      </p:pic>
      <p:sp>
        <p:nvSpPr>
          <p:cNvPr id="40" name="Rectangle 39">
            <a:extLst>
              <a:ext uri="{FF2B5EF4-FFF2-40B4-BE49-F238E27FC236}">
                <a16:creationId xmlns:a16="http://schemas.microsoft.com/office/drawing/2014/main" id="{C6BC511C-1C0D-384C-85E4-EB556D46D4DC}"/>
              </a:ext>
            </a:extLst>
          </p:cNvPr>
          <p:cNvSpPr/>
          <p:nvPr/>
        </p:nvSpPr>
        <p:spPr>
          <a:xfrm>
            <a:off x="3773961" y="462233"/>
            <a:ext cx="2564875" cy="261610"/>
          </a:xfrm>
          <a:prstGeom prst="rect">
            <a:avLst/>
          </a:prstGeom>
        </p:spPr>
        <p:txBody>
          <a:bodyPr wrap="square">
            <a:spAutoFit/>
          </a:bodyPr>
          <a:lstStyle/>
          <a:p>
            <a:r>
              <a:rPr lang="en-GB" sz="1050" b="1" dirty="0"/>
              <a:t> 7</a:t>
            </a:r>
            <a:r>
              <a:rPr lang="en-GB" sz="1050" b="1" baseline="30000" dirty="0"/>
              <a:t>th</a:t>
            </a:r>
            <a:r>
              <a:rPr lang="en-GB" sz="1050" b="1" dirty="0"/>
              <a:t>  Biennial International Conference on </a:t>
            </a:r>
          </a:p>
        </p:txBody>
      </p:sp>
      <p:sp>
        <p:nvSpPr>
          <p:cNvPr id="41" name="TextBox 40">
            <a:extLst>
              <a:ext uri="{FF2B5EF4-FFF2-40B4-BE49-F238E27FC236}">
                <a16:creationId xmlns:a16="http://schemas.microsoft.com/office/drawing/2014/main" id="{6307E622-5419-7E47-8224-FA0941497FCE}"/>
              </a:ext>
            </a:extLst>
          </p:cNvPr>
          <p:cNvSpPr txBox="1"/>
          <p:nvPr/>
        </p:nvSpPr>
        <p:spPr>
          <a:xfrm>
            <a:off x="2711450" y="620248"/>
            <a:ext cx="4960222" cy="523220"/>
          </a:xfrm>
          <a:prstGeom prst="rect">
            <a:avLst/>
          </a:prstGeom>
          <a:noFill/>
        </p:spPr>
        <p:txBody>
          <a:bodyPr wrap="square" rtlCol="0">
            <a:spAutoFit/>
          </a:bodyPr>
          <a:lstStyle/>
          <a:p>
            <a:pPr algn="ctr"/>
            <a:r>
              <a:rPr lang="en-GB" sz="1400" b="1" dirty="0">
                <a:solidFill>
                  <a:srgbClr val="6600CC"/>
                </a:solidFill>
                <a:latin typeface="Lucida Bright" panose="02040602050505020304" pitchFamily="18" charset="0"/>
              </a:rPr>
              <a:t>Powertrain Modelling and Control</a:t>
            </a:r>
          </a:p>
          <a:p>
            <a:pPr algn="ctr"/>
            <a:r>
              <a:rPr lang="en-GB" sz="1400" b="1" dirty="0">
                <a:solidFill>
                  <a:srgbClr val="6600CC"/>
                </a:solidFill>
                <a:latin typeface="Lucida Bright" panose="02040602050505020304" pitchFamily="18" charset="0"/>
              </a:rPr>
              <a:t>for Decarbonized, Electrified and Smart Mobility</a:t>
            </a:r>
          </a:p>
        </p:txBody>
      </p:sp>
      <p:pic>
        <p:nvPicPr>
          <p:cNvPr id="4" name="Picture 3">
            <a:extLst>
              <a:ext uri="{FF2B5EF4-FFF2-40B4-BE49-F238E27FC236}">
                <a16:creationId xmlns:a16="http://schemas.microsoft.com/office/drawing/2014/main" id="{4309AE35-47A2-3443-827E-BD130F6ACC8A}"/>
              </a:ext>
            </a:extLst>
          </p:cNvPr>
          <p:cNvPicPr>
            <a:picLocks noChangeAspect="1"/>
          </p:cNvPicPr>
          <p:nvPr/>
        </p:nvPicPr>
        <p:blipFill>
          <a:blip r:embed="rId10"/>
          <a:stretch>
            <a:fillRect/>
          </a:stretch>
        </p:blipFill>
        <p:spPr>
          <a:xfrm>
            <a:off x="5791094" y="1321932"/>
            <a:ext cx="1589255" cy="1188157"/>
          </a:xfrm>
          <a:prstGeom prst="rect">
            <a:avLst/>
          </a:prstGeom>
        </p:spPr>
      </p:pic>
      <p:pic>
        <p:nvPicPr>
          <p:cNvPr id="10" name="Picture 9">
            <a:extLst>
              <a:ext uri="{FF2B5EF4-FFF2-40B4-BE49-F238E27FC236}">
                <a16:creationId xmlns:a16="http://schemas.microsoft.com/office/drawing/2014/main" id="{8570442B-6434-6446-86FC-543A5DE8420A}"/>
              </a:ext>
            </a:extLst>
          </p:cNvPr>
          <p:cNvPicPr>
            <a:picLocks noChangeAspect="1"/>
          </p:cNvPicPr>
          <p:nvPr/>
        </p:nvPicPr>
        <p:blipFill rotWithShape="1">
          <a:blip r:embed="rId11"/>
          <a:srcRect b="18800"/>
          <a:stretch/>
        </p:blipFill>
        <p:spPr>
          <a:xfrm>
            <a:off x="2941639" y="1291949"/>
            <a:ext cx="1750316" cy="1213841"/>
          </a:xfrm>
          <a:prstGeom prst="rect">
            <a:avLst/>
          </a:prstGeom>
        </p:spPr>
      </p:pic>
      <p:sp>
        <p:nvSpPr>
          <p:cNvPr id="43" name="Rectangle: Rounded Corners 4">
            <a:extLst>
              <a:ext uri="{FF2B5EF4-FFF2-40B4-BE49-F238E27FC236}">
                <a16:creationId xmlns:a16="http://schemas.microsoft.com/office/drawing/2014/main" id="{29742574-96A7-2F41-B83C-5A440EF54186}"/>
              </a:ext>
            </a:extLst>
          </p:cNvPr>
          <p:cNvSpPr/>
          <p:nvPr/>
        </p:nvSpPr>
        <p:spPr>
          <a:xfrm>
            <a:off x="2864332" y="3935364"/>
            <a:ext cx="4556116" cy="2323379"/>
          </a:xfrm>
          <a:custGeom>
            <a:avLst/>
            <a:gdLst>
              <a:gd name="connsiteX0" fmla="*/ 0 w 6450905"/>
              <a:gd name="connsiteY0" fmla="*/ 182168 h 2508860"/>
              <a:gd name="connsiteX1" fmla="*/ 182168 w 6450905"/>
              <a:gd name="connsiteY1" fmla="*/ 0 h 2508860"/>
              <a:gd name="connsiteX2" fmla="*/ 674627 w 6450905"/>
              <a:gd name="connsiteY2" fmla="*/ 0 h 2508860"/>
              <a:gd name="connsiteX3" fmla="*/ 1288817 w 6450905"/>
              <a:gd name="connsiteY3" fmla="*/ 0 h 2508860"/>
              <a:gd name="connsiteX4" fmla="*/ 1659544 w 6450905"/>
              <a:gd name="connsiteY4" fmla="*/ 0 h 2508860"/>
              <a:gd name="connsiteX5" fmla="*/ 2030272 w 6450905"/>
              <a:gd name="connsiteY5" fmla="*/ 0 h 2508860"/>
              <a:gd name="connsiteX6" fmla="*/ 2644462 w 6450905"/>
              <a:gd name="connsiteY6" fmla="*/ 0 h 2508860"/>
              <a:gd name="connsiteX7" fmla="*/ 3076055 w 6450905"/>
              <a:gd name="connsiteY7" fmla="*/ 0 h 2508860"/>
              <a:gd name="connsiteX8" fmla="*/ 3629379 w 6450905"/>
              <a:gd name="connsiteY8" fmla="*/ 0 h 2508860"/>
              <a:gd name="connsiteX9" fmla="*/ 4000107 w 6450905"/>
              <a:gd name="connsiteY9" fmla="*/ 0 h 2508860"/>
              <a:gd name="connsiteX10" fmla="*/ 4675163 w 6450905"/>
              <a:gd name="connsiteY10" fmla="*/ 0 h 2508860"/>
              <a:gd name="connsiteX11" fmla="*/ 5045890 w 6450905"/>
              <a:gd name="connsiteY11" fmla="*/ 0 h 2508860"/>
              <a:gd name="connsiteX12" fmla="*/ 5660080 w 6450905"/>
              <a:gd name="connsiteY12" fmla="*/ 0 h 2508860"/>
              <a:gd name="connsiteX13" fmla="*/ 6268737 w 6450905"/>
              <a:gd name="connsiteY13" fmla="*/ 0 h 2508860"/>
              <a:gd name="connsiteX14" fmla="*/ 6450905 w 6450905"/>
              <a:gd name="connsiteY14" fmla="*/ 182168 h 2508860"/>
              <a:gd name="connsiteX15" fmla="*/ 6450905 w 6450905"/>
              <a:gd name="connsiteY15" fmla="*/ 653963 h 2508860"/>
              <a:gd name="connsiteX16" fmla="*/ 6450905 w 6450905"/>
              <a:gd name="connsiteY16" fmla="*/ 1190094 h 2508860"/>
              <a:gd name="connsiteX17" fmla="*/ 6450905 w 6450905"/>
              <a:gd name="connsiteY17" fmla="*/ 1661890 h 2508860"/>
              <a:gd name="connsiteX18" fmla="*/ 6450905 w 6450905"/>
              <a:gd name="connsiteY18" fmla="*/ 2326692 h 2508860"/>
              <a:gd name="connsiteX19" fmla="*/ 6268737 w 6450905"/>
              <a:gd name="connsiteY19" fmla="*/ 2508860 h 2508860"/>
              <a:gd name="connsiteX20" fmla="*/ 5837144 w 6450905"/>
              <a:gd name="connsiteY20" fmla="*/ 2508860 h 2508860"/>
              <a:gd name="connsiteX21" fmla="*/ 5283819 w 6450905"/>
              <a:gd name="connsiteY21" fmla="*/ 2508860 h 2508860"/>
              <a:gd name="connsiteX22" fmla="*/ 4913092 w 6450905"/>
              <a:gd name="connsiteY22" fmla="*/ 2508860 h 2508860"/>
              <a:gd name="connsiteX23" fmla="*/ 4542365 w 6450905"/>
              <a:gd name="connsiteY23" fmla="*/ 2508860 h 2508860"/>
              <a:gd name="connsiteX24" fmla="*/ 3867309 w 6450905"/>
              <a:gd name="connsiteY24" fmla="*/ 2508860 h 2508860"/>
              <a:gd name="connsiteX25" fmla="*/ 3253119 w 6450905"/>
              <a:gd name="connsiteY25" fmla="*/ 2508860 h 2508860"/>
              <a:gd name="connsiteX26" fmla="*/ 2638929 w 6450905"/>
              <a:gd name="connsiteY26" fmla="*/ 2508860 h 2508860"/>
              <a:gd name="connsiteX27" fmla="*/ 2268201 w 6450905"/>
              <a:gd name="connsiteY27" fmla="*/ 2508860 h 2508860"/>
              <a:gd name="connsiteX28" fmla="*/ 1714877 w 6450905"/>
              <a:gd name="connsiteY28" fmla="*/ 2508860 h 2508860"/>
              <a:gd name="connsiteX29" fmla="*/ 1283284 w 6450905"/>
              <a:gd name="connsiteY29" fmla="*/ 2508860 h 2508860"/>
              <a:gd name="connsiteX30" fmla="*/ 790825 w 6450905"/>
              <a:gd name="connsiteY30" fmla="*/ 2508860 h 2508860"/>
              <a:gd name="connsiteX31" fmla="*/ 182168 w 6450905"/>
              <a:gd name="connsiteY31" fmla="*/ 2508860 h 2508860"/>
              <a:gd name="connsiteX32" fmla="*/ 0 w 6450905"/>
              <a:gd name="connsiteY32" fmla="*/ 2326692 h 2508860"/>
              <a:gd name="connsiteX33" fmla="*/ 0 w 6450905"/>
              <a:gd name="connsiteY33" fmla="*/ 1833451 h 2508860"/>
              <a:gd name="connsiteX34" fmla="*/ 0 w 6450905"/>
              <a:gd name="connsiteY34" fmla="*/ 1361656 h 2508860"/>
              <a:gd name="connsiteX35" fmla="*/ 0 w 6450905"/>
              <a:gd name="connsiteY35" fmla="*/ 846970 h 2508860"/>
              <a:gd name="connsiteX36" fmla="*/ 0 w 6450905"/>
              <a:gd name="connsiteY36" fmla="*/ 182168 h 250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450905" h="2508860" fill="none" extrusionOk="0">
                <a:moveTo>
                  <a:pt x="0" y="182168"/>
                </a:moveTo>
                <a:cubicBezTo>
                  <a:pt x="-80" y="71833"/>
                  <a:pt x="98870" y="-13653"/>
                  <a:pt x="182168" y="0"/>
                </a:cubicBezTo>
                <a:cubicBezTo>
                  <a:pt x="382725" y="-31855"/>
                  <a:pt x="513016" y="25139"/>
                  <a:pt x="674627" y="0"/>
                </a:cubicBezTo>
                <a:cubicBezTo>
                  <a:pt x="836238" y="-25139"/>
                  <a:pt x="1079818" y="26096"/>
                  <a:pt x="1288817" y="0"/>
                </a:cubicBezTo>
                <a:cubicBezTo>
                  <a:pt x="1497816" y="-26096"/>
                  <a:pt x="1547173" y="19475"/>
                  <a:pt x="1659544" y="0"/>
                </a:cubicBezTo>
                <a:cubicBezTo>
                  <a:pt x="1771915" y="-19475"/>
                  <a:pt x="1921051" y="1400"/>
                  <a:pt x="2030272" y="0"/>
                </a:cubicBezTo>
                <a:cubicBezTo>
                  <a:pt x="2139493" y="-1400"/>
                  <a:pt x="2494596" y="24115"/>
                  <a:pt x="2644462" y="0"/>
                </a:cubicBezTo>
                <a:cubicBezTo>
                  <a:pt x="2794328" y="-24115"/>
                  <a:pt x="2951927" y="24385"/>
                  <a:pt x="3076055" y="0"/>
                </a:cubicBezTo>
                <a:cubicBezTo>
                  <a:pt x="3200183" y="-24385"/>
                  <a:pt x="3473735" y="58315"/>
                  <a:pt x="3629379" y="0"/>
                </a:cubicBezTo>
                <a:cubicBezTo>
                  <a:pt x="3785023" y="-58315"/>
                  <a:pt x="3904663" y="38583"/>
                  <a:pt x="4000107" y="0"/>
                </a:cubicBezTo>
                <a:cubicBezTo>
                  <a:pt x="4095551" y="-38583"/>
                  <a:pt x="4498776" y="60291"/>
                  <a:pt x="4675163" y="0"/>
                </a:cubicBezTo>
                <a:cubicBezTo>
                  <a:pt x="4851550" y="-60291"/>
                  <a:pt x="4969898" y="21124"/>
                  <a:pt x="5045890" y="0"/>
                </a:cubicBezTo>
                <a:cubicBezTo>
                  <a:pt x="5121882" y="-21124"/>
                  <a:pt x="5533131" y="3623"/>
                  <a:pt x="5660080" y="0"/>
                </a:cubicBezTo>
                <a:cubicBezTo>
                  <a:pt x="5787029" y="-3623"/>
                  <a:pt x="6020155" y="1248"/>
                  <a:pt x="6268737" y="0"/>
                </a:cubicBezTo>
                <a:cubicBezTo>
                  <a:pt x="6363507" y="5914"/>
                  <a:pt x="6442215" y="76719"/>
                  <a:pt x="6450905" y="182168"/>
                </a:cubicBezTo>
                <a:cubicBezTo>
                  <a:pt x="6505578" y="322814"/>
                  <a:pt x="6403668" y="424186"/>
                  <a:pt x="6450905" y="653963"/>
                </a:cubicBezTo>
                <a:cubicBezTo>
                  <a:pt x="6498142" y="883740"/>
                  <a:pt x="6445942" y="942577"/>
                  <a:pt x="6450905" y="1190094"/>
                </a:cubicBezTo>
                <a:cubicBezTo>
                  <a:pt x="6455868" y="1437611"/>
                  <a:pt x="6427664" y="1552792"/>
                  <a:pt x="6450905" y="1661890"/>
                </a:cubicBezTo>
                <a:cubicBezTo>
                  <a:pt x="6474146" y="1770988"/>
                  <a:pt x="6381729" y="2023375"/>
                  <a:pt x="6450905" y="2326692"/>
                </a:cubicBezTo>
                <a:cubicBezTo>
                  <a:pt x="6451392" y="2420654"/>
                  <a:pt x="6364752" y="2511434"/>
                  <a:pt x="6268737" y="2508860"/>
                </a:cubicBezTo>
                <a:cubicBezTo>
                  <a:pt x="6111228" y="2512907"/>
                  <a:pt x="6050358" y="2474791"/>
                  <a:pt x="5837144" y="2508860"/>
                </a:cubicBezTo>
                <a:cubicBezTo>
                  <a:pt x="5623930" y="2542929"/>
                  <a:pt x="5408247" y="2472837"/>
                  <a:pt x="5283819" y="2508860"/>
                </a:cubicBezTo>
                <a:cubicBezTo>
                  <a:pt x="5159391" y="2544883"/>
                  <a:pt x="5026541" y="2488488"/>
                  <a:pt x="4913092" y="2508860"/>
                </a:cubicBezTo>
                <a:cubicBezTo>
                  <a:pt x="4799643" y="2529232"/>
                  <a:pt x="4644222" y="2492227"/>
                  <a:pt x="4542365" y="2508860"/>
                </a:cubicBezTo>
                <a:cubicBezTo>
                  <a:pt x="4440508" y="2525493"/>
                  <a:pt x="4045137" y="2482495"/>
                  <a:pt x="3867309" y="2508860"/>
                </a:cubicBezTo>
                <a:cubicBezTo>
                  <a:pt x="3689481" y="2535225"/>
                  <a:pt x="3451942" y="2478417"/>
                  <a:pt x="3253119" y="2508860"/>
                </a:cubicBezTo>
                <a:cubicBezTo>
                  <a:pt x="3054296" y="2539303"/>
                  <a:pt x="2849794" y="2508060"/>
                  <a:pt x="2638929" y="2508860"/>
                </a:cubicBezTo>
                <a:cubicBezTo>
                  <a:pt x="2428064" y="2509660"/>
                  <a:pt x="2437520" y="2489824"/>
                  <a:pt x="2268201" y="2508860"/>
                </a:cubicBezTo>
                <a:cubicBezTo>
                  <a:pt x="2098882" y="2527896"/>
                  <a:pt x="1903726" y="2497075"/>
                  <a:pt x="1714877" y="2508860"/>
                </a:cubicBezTo>
                <a:cubicBezTo>
                  <a:pt x="1526028" y="2520645"/>
                  <a:pt x="1461905" y="2506762"/>
                  <a:pt x="1283284" y="2508860"/>
                </a:cubicBezTo>
                <a:cubicBezTo>
                  <a:pt x="1104663" y="2510958"/>
                  <a:pt x="987775" y="2489353"/>
                  <a:pt x="790825" y="2508860"/>
                </a:cubicBezTo>
                <a:cubicBezTo>
                  <a:pt x="593875" y="2528367"/>
                  <a:pt x="328064" y="2467891"/>
                  <a:pt x="182168" y="2508860"/>
                </a:cubicBezTo>
                <a:cubicBezTo>
                  <a:pt x="74659" y="2520895"/>
                  <a:pt x="-10833" y="2432652"/>
                  <a:pt x="0" y="2326692"/>
                </a:cubicBezTo>
                <a:cubicBezTo>
                  <a:pt x="-57346" y="2167525"/>
                  <a:pt x="39425" y="2071526"/>
                  <a:pt x="0" y="1833451"/>
                </a:cubicBezTo>
                <a:cubicBezTo>
                  <a:pt x="-39425" y="1595376"/>
                  <a:pt x="50026" y="1499875"/>
                  <a:pt x="0" y="1361656"/>
                </a:cubicBezTo>
                <a:cubicBezTo>
                  <a:pt x="-50026" y="1223438"/>
                  <a:pt x="16953" y="1035417"/>
                  <a:pt x="0" y="846970"/>
                </a:cubicBezTo>
                <a:cubicBezTo>
                  <a:pt x="-16953" y="658523"/>
                  <a:pt x="4024" y="343860"/>
                  <a:pt x="0" y="182168"/>
                </a:cubicBezTo>
                <a:close/>
              </a:path>
              <a:path w="6450905" h="2508860" stroke="0" extrusionOk="0">
                <a:moveTo>
                  <a:pt x="0" y="182168"/>
                </a:moveTo>
                <a:cubicBezTo>
                  <a:pt x="-3158" y="84901"/>
                  <a:pt x="76751" y="1898"/>
                  <a:pt x="182168" y="0"/>
                </a:cubicBezTo>
                <a:cubicBezTo>
                  <a:pt x="335470" y="-38941"/>
                  <a:pt x="649643" y="13036"/>
                  <a:pt x="857224" y="0"/>
                </a:cubicBezTo>
                <a:cubicBezTo>
                  <a:pt x="1064805" y="-13036"/>
                  <a:pt x="1226900" y="2020"/>
                  <a:pt x="1410548" y="0"/>
                </a:cubicBezTo>
                <a:cubicBezTo>
                  <a:pt x="1594196" y="-2020"/>
                  <a:pt x="1758875" y="40288"/>
                  <a:pt x="1963873" y="0"/>
                </a:cubicBezTo>
                <a:cubicBezTo>
                  <a:pt x="2168871" y="-40288"/>
                  <a:pt x="2266213" y="37749"/>
                  <a:pt x="2517197" y="0"/>
                </a:cubicBezTo>
                <a:cubicBezTo>
                  <a:pt x="2768181" y="-37749"/>
                  <a:pt x="2843948" y="2557"/>
                  <a:pt x="3070522" y="0"/>
                </a:cubicBezTo>
                <a:cubicBezTo>
                  <a:pt x="3297097" y="-2557"/>
                  <a:pt x="3570559" y="25109"/>
                  <a:pt x="3745577" y="0"/>
                </a:cubicBezTo>
                <a:cubicBezTo>
                  <a:pt x="3920595" y="-25109"/>
                  <a:pt x="4179020" y="10573"/>
                  <a:pt x="4298902" y="0"/>
                </a:cubicBezTo>
                <a:cubicBezTo>
                  <a:pt x="4418785" y="-10573"/>
                  <a:pt x="4589178" y="14030"/>
                  <a:pt x="4791361" y="0"/>
                </a:cubicBezTo>
                <a:cubicBezTo>
                  <a:pt x="4993544" y="-14030"/>
                  <a:pt x="5065803" y="32440"/>
                  <a:pt x="5222954" y="0"/>
                </a:cubicBezTo>
                <a:cubicBezTo>
                  <a:pt x="5380105" y="-32440"/>
                  <a:pt x="5541594" y="17594"/>
                  <a:pt x="5776278" y="0"/>
                </a:cubicBezTo>
                <a:cubicBezTo>
                  <a:pt x="6010962" y="-17594"/>
                  <a:pt x="6128597" y="20087"/>
                  <a:pt x="6268737" y="0"/>
                </a:cubicBezTo>
                <a:cubicBezTo>
                  <a:pt x="6387865" y="4442"/>
                  <a:pt x="6450841" y="78356"/>
                  <a:pt x="6450905" y="182168"/>
                </a:cubicBezTo>
                <a:cubicBezTo>
                  <a:pt x="6454849" y="295779"/>
                  <a:pt x="6430516" y="418162"/>
                  <a:pt x="6450905" y="653963"/>
                </a:cubicBezTo>
                <a:cubicBezTo>
                  <a:pt x="6471294" y="889764"/>
                  <a:pt x="6396139" y="903295"/>
                  <a:pt x="6450905" y="1147204"/>
                </a:cubicBezTo>
                <a:cubicBezTo>
                  <a:pt x="6505671" y="1391113"/>
                  <a:pt x="6435070" y="1455516"/>
                  <a:pt x="6450905" y="1683335"/>
                </a:cubicBezTo>
                <a:cubicBezTo>
                  <a:pt x="6466740" y="1911154"/>
                  <a:pt x="6430597" y="2124670"/>
                  <a:pt x="6450905" y="2326692"/>
                </a:cubicBezTo>
                <a:cubicBezTo>
                  <a:pt x="6457513" y="2447874"/>
                  <a:pt x="6379521" y="2500691"/>
                  <a:pt x="6268737" y="2508860"/>
                </a:cubicBezTo>
                <a:cubicBezTo>
                  <a:pt x="6035521" y="2564033"/>
                  <a:pt x="5735379" y="2494260"/>
                  <a:pt x="5593681" y="2508860"/>
                </a:cubicBezTo>
                <a:cubicBezTo>
                  <a:pt x="5451983" y="2523460"/>
                  <a:pt x="5325403" y="2467548"/>
                  <a:pt x="5222954" y="2508860"/>
                </a:cubicBezTo>
                <a:cubicBezTo>
                  <a:pt x="5120505" y="2550172"/>
                  <a:pt x="4891126" y="2490588"/>
                  <a:pt x="4791361" y="2508860"/>
                </a:cubicBezTo>
                <a:cubicBezTo>
                  <a:pt x="4691596" y="2527132"/>
                  <a:pt x="4492421" y="2495419"/>
                  <a:pt x="4298902" y="2508860"/>
                </a:cubicBezTo>
                <a:cubicBezTo>
                  <a:pt x="4105383" y="2522301"/>
                  <a:pt x="4105899" y="2475043"/>
                  <a:pt x="3928175" y="2508860"/>
                </a:cubicBezTo>
                <a:cubicBezTo>
                  <a:pt x="3750451" y="2542677"/>
                  <a:pt x="3622427" y="2445211"/>
                  <a:pt x="3374850" y="2508860"/>
                </a:cubicBezTo>
                <a:cubicBezTo>
                  <a:pt x="3127274" y="2572509"/>
                  <a:pt x="3140148" y="2478598"/>
                  <a:pt x="2943257" y="2508860"/>
                </a:cubicBezTo>
                <a:cubicBezTo>
                  <a:pt x="2746366" y="2539122"/>
                  <a:pt x="2648476" y="2470361"/>
                  <a:pt x="2511664" y="2508860"/>
                </a:cubicBezTo>
                <a:cubicBezTo>
                  <a:pt x="2374852" y="2547359"/>
                  <a:pt x="2026690" y="2483973"/>
                  <a:pt x="1836608" y="2508860"/>
                </a:cubicBezTo>
                <a:cubicBezTo>
                  <a:pt x="1646526" y="2533747"/>
                  <a:pt x="1524730" y="2496998"/>
                  <a:pt x="1222418" y="2508860"/>
                </a:cubicBezTo>
                <a:cubicBezTo>
                  <a:pt x="920106" y="2520722"/>
                  <a:pt x="824853" y="2466681"/>
                  <a:pt x="669094" y="2508860"/>
                </a:cubicBezTo>
                <a:cubicBezTo>
                  <a:pt x="513335" y="2551039"/>
                  <a:pt x="320982" y="2484237"/>
                  <a:pt x="182168" y="2508860"/>
                </a:cubicBezTo>
                <a:cubicBezTo>
                  <a:pt x="95622" y="2489842"/>
                  <a:pt x="-27861" y="2424837"/>
                  <a:pt x="0" y="2326692"/>
                </a:cubicBezTo>
                <a:cubicBezTo>
                  <a:pt x="-3314" y="2072912"/>
                  <a:pt x="1996" y="2002042"/>
                  <a:pt x="0" y="1812006"/>
                </a:cubicBezTo>
                <a:cubicBezTo>
                  <a:pt x="-1996" y="1621970"/>
                  <a:pt x="26349" y="1469970"/>
                  <a:pt x="0" y="1297320"/>
                </a:cubicBezTo>
                <a:cubicBezTo>
                  <a:pt x="-26349" y="1124670"/>
                  <a:pt x="66157" y="924932"/>
                  <a:pt x="0" y="739744"/>
                </a:cubicBezTo>
                <a:cubicBezTo>
                  <a:pt x="-66157" y="554556"/>
                  <a:pt x="64900" y="376488"/>
                  <a:pt x="0" y="182168"/>
                </a:cubicBezTo>
                <a:close/>
              </a:path>
            </a:pathLst>
          </a:custGeom>
          <a:solidFill>
            <a:srgbClr val="F2E5FF"/>
          </a:solidFill>
          <a:ln w="28575">
            <a:solidFill>
              <a:srgbClr val="9900CC"/>
            </a:solidFill>
            <a:extLst>
              <a:ext uri="{C807C97D-BFC1-408E-A445-0C87EB9F89A2}">
                <ask:lineSketchStyleProps xmlns="" xmlns:ask="http://schemas.microsoft.com/office/drawing/2018/sketchyshapes" sd="3161367889">
                  <a:prstGeom prst="roundRect">
                    <a:avLst>
                      <a:gd name="adj" fmla="val 7261"/>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latin typeface="Abadi" panose="020B0604020104020204" pitchFamily="34" charset="0"/>
            </a:endParaRPr>
          </a:p>
        </p:txBody>
      </p:sp>
      <p:sp>
        <p:nvSpPr>
          <p:cNvPr id="44" name="Rectangle 43">
            <a:extLst>
              <a:ext uri="{FF2B5EF4-FFF2-40B4-BE49-F238E27FC236}">
                <a16:creationId xmlns:a16="http://schemas.microsoft.com/office/drawing/2014/main" id="{E408B301-6EEA-994F-9906-89E11B531500}"/>
              </a:ext>
            </a:extLst>
          </p:cNvPr>
          <p:cNvSpPr/>
          <p:nvPr/>
        </p:nvSpPr>
        <p:spPr>
          <a:xfrm>
            <a:off x="5117980" y="4252488"/>
            <a:ext cx="2599088" cy="2006255"/>
          </a:xfrm>
          <a:prstGeom prst="rect">
            <a:avLst/>
          </a:prstGeom>
          <a:ln w="28575">
            <a:noFill/>
          </a:ln>
        </p:spPr>
        <p:txBody>
          <a:bodyPr wrap="square">
            <a:spAutoFit/>
          </a:bodyPr>
          <a:lstStyle/>
          <a:p>
            <a:pPr marL="171450" indent="-171450">
              <a:lnSpc>
                <a:spcPct val="150000"/>
              </a:lnSpc>
              <a:buFont typeface="Arial" pitchFamily="34" charset="0"/>
              <a:buChar char="•"/>
              <a:defRPr/>
            </a:pPr>
            <a:r>
              <a:rPr lang="en-GB" sz="1050" dirty="0">
                <a:latin typeface="Abadi" panose="020B0604020104020204" pitchFamily="34" charset="0"/>
              </a:rPr>
              <a:t>Thermal Management</a:t>
            </a:r>
          </a:p>
          <a:p>
            <a:pPr marL="171450" indent="-171450">
              <a:lnSpc>
                <a:spcPct val="150000"/>
              </a:lnSpc>
              <a:buFont typeface="Arial" pitchFamily="34" charset="0"/>
              <a:buChar char="•"/>
              <a:defRPr/>
            </a:pPr>
            <a:r>
              <a:rPr lang="en-GB" sz="1050" dirty="0">
                <a:latin typeface="Abadi" panose="020B0604020104020204" pitchFamily="34" charset="0"/>
              </a:rPr>
              <a:t>Battery Technology</a:t>
            </a:r>
          </a:p>
          <a:p>
            <a:pPr marL="171450" indent="-171450">
              <a:lnSpc>
                <a:spcPct val="150000"/>
              </a:lnSpc>
              <a:buFont typeface="Arial" pitchFamily="34" charset="0"/>
              <a:buChar char="•"/>
              <a:defRPr/>
            </a:pPr>
            <a:r>
              <a:rPr lang="en-GB" sz="1050" dirty="0">
                <a:latin typeface="Abadi" panose="020B0604020104020204" pitchFamily="34" charset="0"/>
              </a:rPr>
              <a:t>Autonomous Driving Powertrain</a:t>
            </a:r>
          </a:p>
          <a:p>
            <a:pPr marL="171450" indent="-171450">
              <a:lnSpc>
                <a:spcPct val="150000"/>
              </a:lnSpc>
              <a:buFont typeface="Arial" pitchFamily="34" charset="0"/>
              <a:buChar char="•"/>
              <a:defRPr/>
            </a:pPr>
            <a:r>
              <a:rPr lang="en-GB" sz="1050" dirty="0">
                <a:latin typeface="Abadi" panose="020B0604020104020204" pitchFamily="34" charset="0"/>
              </a:rPr>
              <a:t>Fuel Cell</a:t>
            </a:r>
          </a:p>
          <a:p>
            <a:pPr marL="171450" indent="-171450">
              <a:lnSpc>
                <a:spcPct val="150000"/>
              </a:lnSpc>
              <a:buFont typeface="Arial" pitchFamily="34" charset="0"/>
              <a:buChar char="•"/>
              <a:defRPr/>
            </a:pPr>
            <a:r>
              <a:rPr lang="en-GB" sz="1050" dirty="0">
                <a:latin typeface="Abadi" panose="020B0604020104020204" pitchFamily="34" charset="0"/>
              </a:rPr>
              <a:t>Hardware -in-Loop Testing</a:t>
            </a:r>
          </a:p>
          <a:p>
            <a:pPr marL="171450" indent="-171450">
              <a:lnSpc>
                <a:spcPct val="150000"/>
              </a:lnSpc>
              <a:buFont typeface="Arial" pitchFamily="34" charset="0"/>
              <a:buChar char="•"/>
              <a:defRPr/>
            </a:pPr>
            <a:r>
              <a:rPr lang="en-GB" sz="1050" dirty="0">
                <a:latin typeface="Abadi" panose="020B0604020104020204" pitchFamily="34" charset="0"/>
              </a:rPr>
              <a:t>Co-Simulation, FMI, FMU Integration </a:t>
            </a:r>
          </a:p>
          <a:p>
            <a:pPr marL="171450" indent="-171450">
              <a:lnSpc>
                <a:spcPct val="150000"/>
              </a:lnSpc>
              <a:buFont typeface="Arial" pitchFamily="34" charset="0"/>
              <a:buChar char="•"/>
              <a:defRPr/>
            </a:pPr>
            <a:r>
              <a:rPr lang="en-GB" sz="1050" dirty="0">
                <a:latin typeface="Abadi" panose="020B0604020104020204" pitchFamily="34" charset="0"/>
              </a:rPr>
              <a:t>Performance and Drivability (NVH)</a:t>
            </a:r>
          </a:p>
          <a:p>
            <a:pPr marL="171450" indent="-171450">
              <a:lnSpc>
                <a:spcPct val="150000"/>
              </a:lnSpc>
              <a:buFont typeface="Arial" pitchFamily="34" charset="0"/>
              <a:buChar char="•"/>
              <a:defRPr/>
            </a:pPr>
            <a:r>
              <a:rPr lang="en-GB" sz="1050" dirty="0">
                <a:latin typeface="Abadi" panose="020B0604020104020204" pitchFamily="34" charset="0"/>
              </a:rPr>
              <a:t>Advanced Engine Technology</a:t>
            </a:r>
          </a:p>
        </p:txBody>
      </p:sp>
      <p:sp>
        <p:nvSpPr>
          <p:cNvPr id="45" name="Rectangle 44">
            <a:extLst>
              <a:ext uri="{FF2B5EF4-FFF2-40B4-BE49-F238E27FC236}">
                <a16:creationId xmlns:a16="http://schemas.microsoft.com/office/drawing/2014/main" id="{41C3A79A-9EF2-964A-8A94-259C3F99319A}"/>
              </a:ext>
            </a:extLst>
          </p:cNvPr>
          <p:cNvSpPr/>
          <p:nvPr/>
        </p:nvSpPr>
        <p:spPr>
          <a:xfrm>
            <a:off x="2877751" y="4275859"/>
            <a:ext cx="2477348" cy="2006255"/>
          </a:xfrm>
          <a:prstGeom prst="rect">
            <a:avLst/>
          </a:prstGeom>
          <a:ln w="28575">
            <a:noFill/>
          </a:ln>
        </p:spPr>
        <p:txBody>
          <a:bodyPr wrap="square">
            <a:spAutoFit/>
          </a:bodyPr>
          <a:lstStyle/>
          <a:p>
            <a:pPr marL="171450" indent="-171450">
              <a:lnSpc>
                <a:spcPct val="150000"/>
              </a:lnSpc>
              <a:buFont typeface="Arial" pitchFamily="34" charset="0"/>
              <a:buChar char="•"/>
              <a:defRPr/>
            </a:pPr>
            <a:r>
              <a:rPr lang="en-GB" sz="1050" dirty="0">
                <a:latin typeface="Abadi" panose="020B0604020104020204" pitchFamily="34" charset="0"/>
              </a:rPr>
              <a:t>Hydrogen / Synthetic Fuel </a:t>
            </a:r>
          </a:p>
          <a:p>
            <a:pPr marL="171450" indent="-171450">
              <a:lnSpc>
                <a:spcPct val="150000"/>
              </a:lnSpc>
              <a:buFont typeface="Arial" pitchFamily="34" charset="0"/>
              <a:buChar char="•"/>
              <a:defRPr/>
            </a:pPr>
            <a:r>
              <a:rPr lang="en-GB" sz="1050" dirty="0">
                <a:latin typeface="Abadi" panose="020B0604020104020204" pitchFamily="34" charset="0"/>
              </a:rPr>
              <a:t>Electric Drivetrains</a:t>
            </a:r>
          </a:p>
          <a:p>
            <a:pPr marL="171450" indent="-171450">
              <a:lnSpc>
                <a:spcPct val="150000"/>
              </a:lnSpc>
              <a:buFont typeface="Arial" pitchFamily="34" charset="0"/>
              <a:buChar char="•"/>
              <a:defRPr/>
            </a:pPr>
            <a:r>
              <a:rPr lang="en-GB" sz="1050" dirty="0">
                <a:latin typeface="Abadi" panose="020B0604020104020204" pitchFamily="34" charset="0"/>
              </a:rPr>
              <a:t>Hybrid Powertrains</a:t>
            </a:r>
          </a:p>
          <a:p>
            <a:pPr marL="171450" indent="-171450">
              <a:lnSpc>
                <a:spcPct val="150000"/>
              </a:lnSpc>
              <a:buFont typeface="Arial" pitchFamily="34" charset="0"/>
              <a:buChar char="•"/>
              <a:defRPr/>
            </a:pPr>
            <a:r>
              <a:rPr lang="en-GB" sz="1050" dirty="0">
                <a:latin typeface="Abadi" panose="020B0604020104020204" pitchFamily="34" charset="0"/>
              </a:rPr>
              <a:t>System Identification and Control</a:t>
            </a:r>
          </a:p>
          <a:p>
            <a:pPr marL="171450" indent="-171450">
              <a:lnSpc>
                <a:spcPct val="150000"/>
              </a:lnSpc>
              <a:buFont typeface="Arial" pitchFamily="34" charset="0"/>
              <a:buChar char="•"/>
              <a:defRPr/>
            </a:pPr>
            <a:r>
              <a:rPr lang="en-GB" sz="1050" dirty="0">
                <a:latin typeface="Abadi" panose="020B0604020104020204" pitchFamily="34" charset="0"/>
              </a:rPr>
              <a:t>Powertrain Optimization</a:t>
            </a:r>
          </a:p>
          <a:p>
            <a:pPr marL="171450" indent="-171450">
              <a:lnSpc>
                <a:spcPct val="150000"/>
              </a:lnSpc>
              <a:buFont typeface="Arial" pitchFamily="34" charset="0"/>
              <a:buChar char="•"/>
              <a:defRPr/>
            </a:pPr>
            <a:r>
              <a:rPr lang="en-GB" sz="1050" dirty="0">
                <a:latin typeface="Abadi" panose="020B0604020104020204" pitchFamily="34" charset="0"/>
              </a:rPr>
              <a:t>Emission Legislation</a:t>
            </a:r>
          </a:p>
          <a:p>
            <a:pPr marL="171450" indent="-171450">
              <a:lnSpc>
                <a:spcPct val="150000"/>
              </a:lnSpc>
              <a:buFont typeface="Arial" pitchFamily="34" charset="0"/>
              <a:buChar char="•"/>
              <a:defRPr/>
            </a:pPr>
            <a:r>
              <a:rPr lang="en-GB" sz="1050" dirty="0">
                <a:latin typeface="Abadi" panose="020B0604020104020204" pitchFamily="34" charset="0"/>
              </a:rPr>
              <a:t>Powertrain / Motor / Vehicle Testing</a:t>
            </a:r>
          </a:p>
          <a:p>
            <a:pPr marL="171450" indent="-171450">
              <a:lnSpc>
                <a:spcPct val="150000"/>
              </a:lnSpc>
              <a:buFont typeface="Arial" pitchFamily="34" charset="0"/>
              <a:buChar char="•"/>
              <a:defRPr/>
            </a:pPr>
            <a:r>
              <a:rPr lang="en-GB" sz="1050" dirty="0">
                <a:latin typeface="Abadi" panose="020B0604020104020204" pitchFamily="34" charset="0"/>
              </a:rPr>
              <a:t>Safety Technology</a:t>
            </a:r>
          </a:p>
        </p:txBody>
      </p:sp>
      <p:sp>
        <p:nvSpPr>
          <p:cNvPr id="46" name="TextBox 45">
            <a:extLst>
              <a:ext uri="{FF2B5EF4-FFF2-40B4-BE49-F238E27FC236}">
                <a16:creationId xmlns:a16="http://schemas.microsoft.com/office/drawing/2014/main" id="{ADB4340D-9F75-0A44-B7E6-259509439DAE}"/>
              </a:ext>
            </a:extLst>
          </p:cNvPr>
          <p:cNvSpPr txBox="1"/>
          <p:nvPr/>
        </p:nvSpPr>
        <p:spPr>
          <a:xfrm>
            <a:off x="3079954" y="3942932"/>
            <a:ext cx="4076052" cy="276999"/>
          </a:xfrm>
          <a:prstGeom prst="rect">
            <a:avLst/>
          </a:prstGeom>
          <a:noFill/>
        </p:spPr>
        <p:txBody>
          <a:bodyPr wrap="none" rtlCol="0">
            <a:spAutoFit/>
          </a:bodyPr>
          <a:lstStyle/>
          <a:p>
            <a:r>
              <a:rPr lang="en-GB" sz="1200" b="1" dirty="0">
                <a:latin typeface="Abadi" panose="020B0604020104020204" pitchFamily="34" charset="0"/>
              </a:rPr>
              <a:t>Powertrains for Decarbonized, Electrified and Smart Mobility</a:t>
            </a:r>
          </a:p>
        </p:txBody>
      </p:sp>
      <p:pic>
        <p:nvPicPr>
          <p:cNvPr id="47" name="Picture 46">
            <a:extLst>
              <a:ext uri="{FF2B5EF4-FFF2-40B4-BE49-F238E27FC236}">
                <a16:creationId xmlns:a16="http://schemas.microsoft.com/office/drawing/2014/main" id="{9B22E4E5-FC3A-304E-A28A-87FEF265E325}"/>
              </a:ext>
            </a:extLst>
          </p:cNvPr>
          <p:cNvPicPr>
            <a:picLocks noChangeAspect="1"/>
          </p:cNvPicPr>
          <p:nvPr/>
        </p:nvPicPr>
        <p:blipFill>
          <a:blip r:embed="rId12"/>
          <a:stretch>
            <a:fillRect/>
          </a:stretch>
        </p:blipFill>
        <p:spPr>
          <a:xfrm>
            <a:off x="2897739" y="9728812"/>
            <a:ext cx="1592036" cy="251847"/>
          </a:xfrm>
          <a:prstGeom prst="rect">
            <a:avLst/>
          </a:prstGeom>
        </p:spPr>
      </p:pic>
      <p:pic>
        <p:nvPicPr>
          <p:cNvPr id="1025" name="Picture 1" descr="page1image44304624">
            <a:extLst>
              <a:ext uri="{FF2B5EF4-FFF2-40B4-BE49-F238E27FC236}">
                <a16:creationId xmlns:a16="http://schemas.microsoft.com/office/drawing/2014/main" id="{02BA4BF8-8F69-6B4C-AF7E-611D52DBE9C9}"/>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31618" y="73355"/>
            <a:ext cx="1219200" cy="381000"/>
          </a:xfrm>
          <a:prstGeom prst="rect">
            <a:avLst/>
          </a:prstGeom>
          <a:solidFill>
            <a:schemeClr val="bg1"/>
          </a:solidFill>
        </p:spPr>
      </p:pic>
      <p:pic>
        <p:nvPicPr>
          <p:cNvPr id="1026" name="Picture 2" descr="page1image44305040">
            <a:extLst>
              <a:ext uri="{FF2B5EF4-FFF2-40B4-BE49-F238E27FC236}">
                <a16:creationId xmlns:a16="http://schemas.microsoft.com/office/drawing/2014/main" id="{BF1277C3-350C-0C49-8B30-C5184FEACA91}"/>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895744" y="9909006"/>
            <a:ext cx="1250574" cy="411160"/>
          </a:xfrm>
          <a:prstGeom prst="rect">
            <a:avLst/>
          </a:prstGeom>
          <a:noFill/>
          <a:extLst>
            <a:ext uri="{909E8E84-426E-40DD-AFC4-6F175D3DCCD1}">
              <a14:hiddenFill xmlns:a14="http://schemas.microsoft.com/office/drawing/2010/main">
                <a:solidFill>
                  <a:srgbClr val="FFFFFF"/>
                </a:solidFill>
              </a14:hiddenFill>
            </a:ext>
          </a:extLst>
        </p:spPr>
      </p:pic>
      <p:pic>
        <p:nvPicPr>
          <p:cNvPr id="54" name="图片 10">
            <a:extLst>
              <a:ext uri="{FF2B5EF4-FFF2-40B4-BE49-F238E27FC236}">
                <a16:creationId xmlns:a16="http://schemas.microsoft.com/office/drawing/2014/main" id="{744FF81C-E94F-674B-BDC1-E505EE33FEBE}"/>
              </a:ext>
            </a:extLst>
          </p:cNvPr>
          <p:cNvPicPr>
            <a:picLocks noChangeAspect="1"/>
          </p:cNvPicPr>
          <p:nvPr/>
        </p:nvPicPr>
        <p:blipFill rotWithShape="1">
          <a:blip r:embed="rId15"/>
          <a:srcRect b="25735"/>
          <a:stretch/>
        </p:blipFill>
        <p:spPr>
          <a:xfrm>
            <a:off x="6249041" y="76518"/>
            <a:ext cx="1131308" cy="316113"/>
          </a:xfrm>
          <a:prstGeom prst="rect">
            <a:avLst/>
          </a:prstGeom>
        </p:spPr>
      </p:pic>
      <p:pic>
        <p:nvPicPr>
          <p:cNvPr id="57" name="Picture 2">
            <a:extLst>
              <a:ext uri="{FF2B5EF4-FFF2-40B4-BE49-F238E27FC236}">
                <a16:creationId xmlns:a16="http://schemas.microsoft.com/office/drawing/2014/main" id="{38D77581-0788-1B4C-9E7A-39B55238F78F}"/>
              </a:ext>
            </a:extLst>
          </p:cNvPr>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t="38344" b="38928"/>
          <a:stretch>
            <a:fillRect/>
          </a:stretch>
        </p:blipFill>
        <p:spPr bwMode="auto">
          <a:xfrm>
            <a:off x="2897739" y="10142696"/>
            <a:ext cx="1581147" cy="276031"/>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18">
            <a:extLst>
              <a:ext uri="{FF2B5EF4-FFF2-40B4-BE49-F238E27FC236}">
                <a16:creationId xmlns:a16="http://schemas.microsoft.com/office/drawing/2014/main" id="{0C9216D2-E98D-8B12-82E5-E5EC84857005}"/>
              </a:ext>
            </a:extLst>
          </p:cNvPr>
          <p:cNvSpPr txBox="1"/>
          <p:nvPr/>
        </p:nvSpPr>
        <p:spPr>
          <a:xfrm>
            <a:off x="133085" y="6111727"/>
            <a:ext cx="2209964" cy="166712"/>
          </a:xfrm>
          <a:prstGeom prst="rect">
            <a:avLst/>
          </a:prstGeom>
        </p:spPr>
        <p:txBody>
          <a:bodyPr vert="horz" wrap="square" lIns="0" tIns="12700" rIns="0" bIns="0" rtlCol="0">
            <a:spAutoFit/>
          </a:bodyPr>
          <a:lstStyle/>
          <a:p>
            <a:pPr marL="12700">
              <a:lnSpc>
                <a:spcPct val="100000"/>
              </a:lnSpc>
              <a:spcBef>
                <a:spcPts val="100"/>
              </a:spcBef>
            </a:pPr>
            <a:r>
              <a:rPr lang="en-US" sz="1000" b="1" dirty="0">
                <a:solidFill>
                  <a:srgbClr val="C00000"/>
                </a:solidFill>
                <a:latin typeface="微软雅黑" panose="020B0503020204020204" pitchFamily="34" charset="-122"/>
                <a:ea typeface="微软雅黑" panose="020B0503020204020204" pitchFamily="34" charset="-122"/>
                <a:cs typeface="黑体" panose="02010609060101010101" charset="-122"/>
              </a:rPr>
              <a:t>Local Arrangement </a:t>
            </a:r>
            <a:r>
              <a:rPr lang="en-US" altLang="zh-CN" sz="1000" b="1" dirty="0">
                <a:solidFill>
                  <a:srgbClr val="C00000"/>
                </a:solidFill>
                <a:latin typeface="微软雅黑" panose="020B0503020204020204" pitchFamily="34" charset="-122"/>
                <a:ea typeface="微软雅黑" panose="020B0503020204020204" pitchFamily="34" charset="-122"/>
                <a:cs typeface="黑体" panose="02010609060101010101" charset="-122"/>
              </a:rPr>
              <a:t>Committee</a:t>
            </a:r>
            <a:endParaRPr sz="1000" b="1" dirty="0">
              <a:solidFill>
                <a:srgbClr val="C00000"/>
              </a:solidFill>
              <a:latin typeface="微软雅黑" panose="020B0503020204020204" pitchFamily="34" charset="-122"/>
              <a:ea typeface="微软雅黑" panose="020B0503020204020204" pitchFamily="34" charset="-122"/>
              <a:cs typeface="黑体" panose="02010609060101010101" charset="-122"/>
            </a:endParaRPr>
          </a:p>
        </p:txBody>
      </p:sp>
      <p:sp>
        <p:nvSpPr>
          <p:cNvPr id="3" name="object 18">
            <a:extLst>
              <a:ext uri="{FF2B5EF4-FFF2-40B4-BE49-F238E27FC236}">
                <a16:creationId xmlns:a16="http://schemas.microsoft.com/office/drawing/2014/main" id="{EC1596A6-D0E0-FE0A-4623-B68321D20C32}"/>
              </a:ext>
            </a:extLst>
          </p:cNvPr>
          <p:cNvSpPr txBox="1"/>
          <p:nvPr/>
        </p:nvSpPr>
        <p:spPr>
          <a:xfrm>
            <a:off x="129717" y="6298992"/>
            <a:ext cx="2557491" cy="482183"/>
          </a:xfrm>
          <a:prstGeom prst="rect">
            <a:avLst/>
          </a:prstGeom>
        </p:spPr>
        <p:txBody>
          <a:bodyPr vert="horz" wrap="square" lIns="0" tIns="12700" rIns="0" bIns="0" rtlCol="0">
            <a:spAutoFit/>
          </a:bodyPr>
          <a:lstStyle/>
          <a:p>
            <a:pPr marL="12700">
              <a:lnSpc>
                <a:spcPct val="100000"/>
              </a:lnSpc>
              <a:spcBef>
                <a:spcPts val="100"/>
              </a:spcBef>
            </a:pPr>
            <a:r>
              <a:rPr lang="en-US" altLang="zh-CN" sz="700" dirty="0">
                <a:latin typeface="微软雅黑" panose="020B0503020204020204" pitchFamily="34" charset="-122"/>
                <a:ea typeface="微软雅黑" panose="020B0503020204020204" pitchFamily="34" charset="-122"/>
                <a:sym typeface="+mn-ea"/>
              </a:rPr>
              <a:t>Prof. Xian Du, Dalian University of Technology, China</a:t>
            </a:r>
            <a:endParaRPr lang="en-US" altLang="zh-CN" sz="700" dirty="0">
              <a:latin typeface="微软雅黑" panose="020B0503020204020204" pitchFamily="34" charset="-122"/>
              <a:ea typeface="微软雅黑" panose="020B0503020204020204" pitchFamily="34" charset="-122"/>
            </a:endParaRPr>
          </a:p>
          <a:p>
            <a:pPr marL="12700">
              <a:spcBef>
                <a:spcPts val="100"/>
              </a:spcBef>
            </a:pPr>
            <a:r>
              <a:rPr lang="en-US" altLang="zh-CN" sz="700" dirty="0">
                <a:latin typeface="微软雅黑" panose="020B0503020204020204" pitchFamily="34" charset="-122"/>
                <a:ea typeface="微软雅黑" panose="020B0503020204020204" pitchFamily="34" charset="-122"/>
                <a:cs typeface="黑体" panose="02010609060101010101" charset="-122"/>
                <a:sym typeface="+mn-ea"/>
              </a:rPr>
              <a:t>Prof. </a:t>
            </a:r>
            <a:r>
              <a:rPr lang="en-US" altLang="zh-CN" sz="700" dirty="0" err="1">
                <a:latin typeface="微软雅黑" panose="020B0503020204020204" pitchFamily="34" charset="-122"/>
                <a:ea typeface="微软雅黑" panose="020B0503020204020204" pitchFamily="34" charset="-122"/>
                <a:cs typeface="黑体" panose="02010609060101010101" charset="-122"/>
                <a:sym typeface="+mn-ea"/>
              </a:rPr>
              <a:t>Jingyu</a:t>
            </a:r>
            <a:r>
              <a:rPr lang="en-US" altLang="zh-CN" sz="700" dirty="0">
                <a:latin typeface="微软雅黑" panose="020B0503020204020204" pitchFamily="34" charset="-122"/>
                <a:ea typeface="微软雅黑" panose="020B0503020204020204" pitchFamily="34" charset="-122"/>
                <a:cs typeface="黑体" panose="02010609060101010101" charset="-122"/>
                <a:sym typeface="+mn-ea"/>
              </a:rPr>
              <a:t> Zhu, </a:t>
            </a:r>
            <a:r>
              <a:rPr lang="en-US" altLang="zh-CN" sz="700" dirty="0">
                <a:latin typeface="微软雅黑" panose="020B0503020204020204" pitchFamily="34" charset="-122"/>
                <a:ea typeface="微软雅黑" panose="020B0503020204020204" pitchFamily="34" charset="-122"/>
                <a:cs typeface="黑体" panose="02010609060101010101" charset="-122"/>
              </a:rPr>
              <a:t>Dalian University of Technology, China</a:t>
            </a:r>
          </a:p>
          <a:p>
            <a:pPr marL="12700">
              <a:spcBef>
                <a:spcPts val="100"/>
              </a:spcBef>
            </a:pPr>
            <a:r>
              <a:rPr lang="en-US" altLang="zh-CN" sz="700" dirty="0">
                <a:latin typeface="微软雅黑" panose="020B0503020204020204" pitchFamily="34" charset="-122"/>
                <a:ea typeface="微软雅黑" panose="020B0503020204020204" pitchFamily="34" charset="-122"/>
                <a:cs typeface="黑体" panose="02010609060101010101" charset="-122"/>
                <a:sym typeface="+mn-ea"/>
              </a:rPr>
              <a:t>Prof. </a:t>
            </a:r>
            <a:r>
              <a:rPr lang="en-US" altLang="zh-CN" sz="700" dirty="0" err="1">
                <a:latin typeface="微软雅黑" panose="020B0503020204020204" pitchFamily="34" charset="-122"/>
                <a:ea typeface="微软雅黑" panose="020B0503020204020204" pitchFamily="34" charset="-122"/>
                <a:cs typeface="黑体" panose="02010609060101010101" charset="-122"/>
                <a:sym typeface="+mn-ea"/>
              </a:rPr>
              <a:t>Yongfeng</a:t>
            </a:r>
            <a:r>
              <a:rPr lang="en-US" altLang="zh-CN" sz="700" dirty="0">
                <a:latin typeface="微软雅黑" panose="020B0503020204020204" pitchFamily="34" charset="-122"/>
                <a:ea typeface="微软雅黑" panose="020B0503020204020204" pitchFamily="34" charset="-122"/>
                <a:cs typeface="黑体" panose="02010609060101010101" charset="-122"/>
                <a:sym typeface="+mn-ea"/>
              </a:rPr>
              <a:t> Gao, </a:t>
            </a:r>
            <a:r>
              <a:rPr lang="en-US" altLang="zh-CN" sz="700" dirty="0">
                <a:latin typeface="微软雅黑" panose="020B0503020204020204" pitchFamily="34" charset="-122"/>
                <a:ea typeface="微软雅黑" panose="020B0503020204020204" pitchFamily="34" charset="-122"/>
                <a:cs typeface="黑体" panose="02010609060101010101" charset="-122"/>
              </a:rPr>
              <a:t>Dalian University of Technology, China</a:t>
            </a:r>
            <a:endParaRPr lang="en-US" altLang="zh-CN" sz="700" dirty="0">
              <a:latin typeface="微软雅黑" panose="020B0503020204020204" pitchFamily="34" charset="-122"/>
              <a:ea typeface="微软雅黑" panose="020B0503020204020204" pitchFamily="34" charset="-122"/>
              <a:cs typeface="黑体" panose="02010609060101010101" charset="-122"/>
              <a:sym typeface="+mn-ea"/>
            </a:endParaRPr>
          </a:p>
          <a:p>
            <a:pPr marL="12700">
              <a:lnSpc>
                <a:spcPct val="100000"/>
              </a:lnSpc>
              <a:spcBef>
                <a:spcPts val="100"/>
              </a:spcBef>
            </a:pPr>
            <a:r>
              <a:rPr lang="en-US" altLang="zh-CN" sz="700" dirty="0">
                <a:latin typeface="微软雅黑" panose="020B0503020204020204" pitchFamily="34" charset="-122"/>
                <a:ea typeface="微软雅黑" panose="020B0503020204020204" pitchFamily="34" charset="-122"/>
                <a:cs typeface="黑体" panose="02010609060101010101" charset="-122"/>
              </a:rPr>
              <a:t>Mr. </a:t>
            </a:r>
            <a:r>
              <a:rPr lang="en-US" altLang="zh-CN" sz="700" dirty="0" err="1">
                <a:latin typeface="微软雅黑" panose="020B0503020204020204" pitchFamily="34" charset="-122"/>
                <a:ea typeface="微软雅黑" panose="020B0503020204020204" pitchFamily="34" charset="-122"/>
                <a:cs typeface="黑体" panose="02010609060101010101" charset="-122"/>
              </a:rPr>
              <a:t>Jiannan</a:t>
            </a:r>
            <a:r>
              <a:rPr lang="en-US" altLang="zh-CN" sz="700" dirty="0">
                <a:latin typeface="微软雅黑" panose="020B0503020204020204" pitchFamily="34" charset="-122"/>
                <a:ea typeface="微软雅黑" panose="020B0503020204020204" pitchFamily="34" charset="-122"/>
                <a:cs typeface="黑体" panose="02010609060101010101" charset="-122"/>
              </a:rPr>
              <a:t> Li, Dalian University of Technology, China</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635f3631-7a7b-402d-9001-010f766fdbc4"/>
  <p:tag name="COMMONDATA" val="eyJoZGlkIjoiNTYyMGU0YjA5ZTBiYTE5YWQ1OGQ3OWVlNjQ4M2E0MDQ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TotalTime>
  <Words>1035</Words>
  <Application>Microsoft Macintosh PowerPoint</Application>
  <PresentationFormat>Custom</PresentationFormat>
  <Paragraphs>108</Paragraphs>
  <Slides>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Abadi</vt:lpstr>
      <vt:lpstr>微软雅黑</vt:lpstr>
      <vt:lpstr>黑体</vt:lpstr>
      <vt:lpstr>宋体</vt:lpstr>
      <vt:lpstr>华文行楷</vt:lpstr>
      <vt:lpstr>Arial</vt:lpstr>
      <vt:lpstr>Calibri</vt:lpstr>
      <vt:lpstr>Lucida Bright</vt:lpstr>
      <vt:lpstr>Times New Roman</vt:lpstr>
      <vt:lpstr>Office Theme</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征文通知</dc:title>
  <dc:creator>Kang</dc:creator>
  <cp:lastModifiedBy>Microsoft Office User</cp:lastModifiedBy>
  <cp:revision>363</cp:revision>
  <cp:lastPrinted>2024-05-20T07:09:48Z</cp:lastPrinted>
  <dcterms:created xsi:type="dcterms:W3CDTF">2021-03-12T01:27:00Z</dcterms:created>
  <dcterms:modified xsi:type="dcterms:W3CDTF">2024-05-20T07:32:33Z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2019-04-10T00:00:00Z</vt:filetime>
  </property>
  <property fmtid="{D5CDD505-2E9C-101B-9397-08002B2CF9AE}" pid="3" name="Creator">
    <vt:lpwstr>Adobe Illustrator CC 2017 (Windows)</vt:lpwstr>
  </property>
  <property fmtid="{D5CDD505-2E9C-101B-9397-08002B2CF9AE}" pid="4" name="LastSaved">
    <vt:filetime>2021-03-23T00:00:00Z</vt:filetime>
  </property>
  <property fmtid="{D5CDD505-2E9C-101B-9397-08002B2CF9AE}" pid="5" name="ICV">
    <vt:lpwstr>1129C8A190F0439EB83ECF8F9C3CD1F3_13</vt:lpwstr>
  </property>
  <property fmtid="{D5CDD505-2E9C-101B-9397-08002B2CF9AE}" pid="6" name="KSOProductBuildVer">
    <vt:lpwstr>2052-11.1.0.14178</vt:lpwstr>
  </property>
</Properties>
</file>